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1" r:id="rId5"/>
    <p:sldId id="264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6" r:id="rId22"/>
    <p:sldId id="35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314" r:id="rId36"/>
    <p:sldId id="296" r:id="rId37"/>
    <p:sldId id="297" r:id="rId38"/>
    <p:sldId id="298" r:id="rId39"/>
    <p:sldId id="332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2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3" r:id="rId65"/>
    <p:sldId id="394" r:id="rId66"/>
    <p:sldId id="395" r:id="rId67"/>
    <p:sldId id="396" r:id="rId68"/>
  </p:sldIdLst>
  <p:sldSz cx="12192000" cy="6858000"/>
  <p:notesSz cx="6858000" cy="9144000"/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3" Type="http://schemas.openxmlformats.org/officeDocument/2006/relationships/tags" Target="tags/tag4.xml"/><Relationship Id="rId72" Type="http://schemas.openxmlformats.org/officeDocument/2006/relationships/commentAuthors" Target="commentAuthors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accent1" phldr="0"/>
      <dgm:spPr/>
      <dgm:t>
        <a:bodyPr/>
        <a:p>
          <a:endParaRPr lang="zh-CN" altLang="en-US"/>
        </a:p>
      </dgm:t>
    </dgm:pt>
    <dgm:pt modelId="{47C757F0-AA23-46BE-9311-EA432CDEEAA1}">
      <dgm:prSet phldrT="[文本]" phldr="0" custT="0"/>
      <dgm:spPr/>
      <dgm:t>
        <a:bodyPr vert="horz" wrap="square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Permutation</a:t>
          </a:r>
          <a:r>
            <a:rPr lang="en-US" altLang="zh-CN"/>
            <a:t/>
          </a:r>
          <a:endParaRPr lang="en-US" altLang="zh-CN"/>
        </a:p>
      </dgm:t>
    </dgm:pt>
    <dgm:pt modelId="{AB39B06D-FE6C-48B2-B5B4-77CD0C8CF7AD}" cxnId="{050146D5-24BE-4740-85D5-478757741E2F}" type="parTrans">
      <dgm:prSet/>
      <dgm:spPr/>
      <dgm:t>
        <a:bodyPr/>
        <a:p>
          <a:endParaRPr lang="zh-CN" altLang="en-US"/>
        </a:p>
      </dgm:t>
    </dgm:pt>
    <dgm:pt modelId="{DF0D1C21-B79E-4875-B7FA-EF183CB48B88}" cxnId="{050146D5-24BE-4740-85D5-478757741E2F}" type="sibTrans">
      <dgm:prSet/>
      <dgm:spPr/>
      <dgm:t>
        <a:bodyPr/>
        <a:p>
          <a:endParaRPr lang="zh-CN" altLang="en-US"/>
        </a:p>
      </dgm:t>
    </dgm:pt>
    <dgm:pt modelId="{12714FC6-8B41-47E5-91DD-F02D34D23B9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Repetition</a:t>
          </a:r>
          <a:endParaRPr lang="en-US" altLang="zh-CN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(</a:t>
          </a:r>
          <a:r>
            <a:rPr lang="zh-CN" altLang="en-US"/>
            <a:t>重复</a:t>
          </a:r>
          <a:r>
            <a:rPr lang="en-US" altLang="zh-CN"/>
            <a:t>)</a:t>
          </a:r>
          <a:r>
            <a:rPr lang="en-US" altLang="zh-CN"/>
            <a:t/>
          </a:r>
          <a:endParaRPr lang="en-US" altLang="zh-CN"/>
        </a:p>
      </dgm:t>
    </dgm:pt>
    <dgm:pt modelId="{EACD17F5-D793-4A43-B489-D1804D50CFEF}" cxnId="{C8C65731-A88D-4B23-9F4B-4E1C841740A1}" type="parTrans">
      <dgm:prSet/>
      <dgm:spPr/>
      <dgm:t>
        <a:bodyPr/>
        <a:p>
          <a:endParaRPr lang="zh-CN" altLang="en-US"/>
        </a:p>
      </dgm:t>
    </dgm:pt>
    <dgm:pt modelId="{FA45D93F-0724-4936-AA45-E6762732A19D}" cxnId="{C8C65731-A88D-4B23-9F4B-4E1C841740A1}" type="sibTrans">
      <dgm:prSet/>
      <dgm:spPr/>
      <dgm:t>
        <a:bodyPr/>
        <a:p>
          <a:endParaRPr lang="zh-CN" altLang="en-US"/>
        </a:p>
      </dgm:t>
    </dgm:pt>
    <dgm:pt modelId="{CF717C8A-B40B-4AFF-BF49-65ABB7DF819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No Repetition</a:t>
          </a:r>
          <a:endParaRPr lang="en-US" altLang="zh-CN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(</a:t>
          </a:r>
          <a:r>
            <a:rPr lang="zh-CN" altLang="en-US"/>
            <a:t>不重复</a:t>
          </a:r>
          <a:r>
            <a:rPr lang="en-US" altLang="zh-CN"/>
            <a:t>)</a:t>
          </a:r>
          <a:r>
            <a:rPr lang="en-US" altLang="zh-CN"/>
            <a:t/>
          </a:r>
          <a:endParaRPr lang="en-US" altLang="zh-CN"/>
        </a:p>
      </dgm:t>
    </dgm:pt>
    <dgm:pt modelId="{CCF68ADE-40B6-47D0-93C1-88EC13ADC8AC}" cxnId="{6EAC2A7E-351A-458C-B6AA-A5D23B986790}" type="parTrans">
      <dgm:prSet/>
      <dgm:spPr/>
      <dgm:t>
        <a:bodyPr/>
        <a:p>
          <a:endParaRPr lang="zh-CN" altLang="en-US"/>
        </a:p>
      </dgm:t>
    </dgm:pt>
    <dgm:pt modelId="{630D3E0B-D1D7-4E1A-8193-515AA5E1866F}" cxnId="{6EAC2A7E-351A-458C-B6AA-A5D23B986790}" type="sibTrans">
      <dgm:prSet/>
      <dgm:spPr/>
      <dgm:t>
        <a:bodyPr/>
        <a:p>
          <a:endParaRPr lang="zh-CN" altLang="en-US"/>
        </a:p>
      </dgm:t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</dgm:pt>
    <dgm:pt modelId="{86420519-308D-4A6A-8FEA-6FB2E39BA448}" type="pres">
      <dgm:prSet presAssocID="{47C757F0-AA23-46BE-9311-EA432CDEEAA1}" presName="rootConnector1" presStyleCnt="0"/>
      <dgm:spPr/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2"/>
      <dgm:spPr/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</dgm:pt>
    <dgm:pt modelId="{43B7C837-49D6-40CE-BBAB-953D9E4BA7ED}" type="pres">
      <dgm:prSet presAssocID="{12714FC6-8B41-47E5-91DD-F02D34D23B93}" presName="rootText" presStyleLbl="node2" presStyleIdx="0" presStyleCnt="2">
        <dgm:presLayoutVars>
          <dgm:chPref val="3"/>
        </dgm:presLayoutVars>
      </dgm:prSet>
      <dgm:spPr/>
    </dgm:pt>
    <dgm:pt modelId="{9A037140-9B69-4B9F-A134-F2F2EB0F2E32}" type="pres">
      <dgm:prSet presAssocID="{12714FC6-8B41-47E5-91DD-F02D34D23B93}" presName="rootConnector" presStyleCnt="0"/>
      <dgm:spPr/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AB3A8128-6C86-49B7-B5CC-0153888815E5}" type="pres">
      <dgm:prSet presAssocID="{CCF68ADE-40B6-47D0-93C1-88EC13ADC8AC}" presName="Name37" presStyleLbl="parChTrans1D2" presStyleIdx="1" presStyleCnt="2"/>
      <dgm:spPr/>
    </dgm:pt>
    <dgm:pt modelId="{1A917F9A-DDE6-4568-B35C-7FABCEF0A586}" type="pres">
      <dgm:prSet presAssocID="{CF717C8A-B40B-4AFF-BF49-65ABB7DF8190}" presName="hierRoot2" presStyleCnt="0">
        <dgm:presLayoutVars>
          <dgm:hierBranch val="init"/>
        </dgm:presLayoutVars>
      </dgm:prSet>
      <dgm:spPr/>
    </dgm:pt>
    <dgm:pt modelId="{FA949B67-3DB7-47FA-97C9-4A653E762F22}" type="pres">
      <dgm:prSet presAssocID="{CF717C8A-B40B-4AFF-BF49-65ABB7DF8190}" presName="rootComposite" presStyleCnt="0"/>
      <dgm:spPr/>
    </dgm:pt>
    <dgm:pt modelId="{7D64F4A3-0E55-47AC-A59B-9D5A9DC25552}" type="pres">
      <dgm:prSet presAssocID="{CF717C8A-B40B-4AFF-BF49-65ABB7DF8190}" presName="rootText" presStyleLbl="node2" presStyleIdx="1" presStyleCnt="2">
        <dgm:presLayoutVars>
          <dgm:chPref val="3"/>
        </dgm:presLayoutVars>
      </dgm:prSet>
      <dgm:spPr/>
    </dgm:pt>
    <dgm:pt modelId="{5667CB49-EC34-46BC-AD2D-72F3BD95D049}" type="pres">
      <dgm:prSet presAssocID="{CF717C8A-B40B-4AFF-BF49-65ABB7DF8190}" presName="rootConnector" presStyleCnt="0"/>
      <dgm:spPr/>
    </dgm:pt>
    <dgm:pt modelId="{EB3A10DA-2FA4-4DAD-8341-8078D7F83716}" type="pres">
      <dgm:prSet presAssocID="{CF717C8A-B40B-4AFF-BF49-65ABB7DF8190}" presName="hierChild4" presStyleCnt="0"/>
      <dgm:spPr/>
    </dgm:pt>
    <dgm:pt modelId="{B05C5608-85C8-433E-A928-1755312B673B}" type="pres">
      <dgm:prSet presAssocID="{CF717C8A-B40B-4AFF-BF49-65ABB7DF8190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050146D5-24BE-4740-85D5-478757741E2F}" srcId="{A77D31B3-3808-4FBA-8FA4-CC8D448A173E}" destId="{47C757F0-AA23-46BE-9311-EA432CDEEAA1}" srcOrd="0" destOrd="0" parTransId="{AB39B06D-FE6C-48B2-B5B4-77CD0C8CF7AD}" sibTransId="{DF0D1C21-B79E-4875-B7FA-EF183CB48B88}"/>
    <dgm:cxn modelId="{C8C65731-A88D-4B23-9F4B-4E1C841740A1}" srcId="{47C757F0-AA23-46BE-9311-EA432CDEEAA1}" destId="{12714FC6-8B41-47E5-91DD-F02D34D23B93}" srcOrd="0" destOrd="0" parTransId="{EACD17F5-D793-4A43-B489-D1804D50CFEF}" sibTransId="{FA45D93F-0724-4936-AA45-E6762732A19D}"/>
    <dgm:cxn modelId="{6EAC2A7E-351A-458C-B6AA-A5D23B986790}" srcId="{47C757F0-AA23-46BE-9311-EA432CDEEAA1}" destId="{CF717C8A-B40B-4AFF-BF49-65ABB7DF8190}" srcOrd="1" destOrd="0" parTransId="{CCF68ADE-40B6-47D0-93C1-88EC13ADC8AC}" sibTransId="{630D3E0B-D1D7-4E1A-8193-515AA5E1866F}"/>
    <dgm:cxn modelId="{9D5044EA-0FEB-4B15-9A96-515C68FF2FCD}" type="presOf" srcId="{A77D31B3-3808-4FBA-8FA4-CC8D448A173E}" destId="{E498DC9C-C5AC-4482-A26F-3B99DC5D79F0}" srcOrd="0" destOrd="0" presId="urn:microsoft.com/office/officeart/2005/8/layout/orgChart1"/>
    <dgm:cxn modelId="{A9E5E714-5219-4C1F-A765-42ABAABE6A5D}" type="presParOf" srcId="{E498DC9C-C5AC-4482-A26F-3B99DC5D79F0}" destId="{F728C3E8-5128-4BB6-90CC-A86769ECE335}" srcOrd="0" destOrd="0" presId="urn:microsoft.com/office/officeart/2005/8/layout/orgChart1"/>
    <dgm:cxn modelId="{A7970115-1CE2-4399-A17E-C663E48967DB}" type="presParOf" srcId="{F728C3E8-5128-4BB6-90CC-A86769ECE335}" destId="{79147750-B6BF-43FD-83A0-7ACDC9B53EFF}" srcOrd="0" destOrd="0" presId="urn:microsoft.com/office/officeart/2005/8/layout/orgChart1"/>
    <dgm:cxn modelId="{9C3501B6-7E6A-4191-97E4-F6720F98F64A}" type="presOf" srcId="{47C757F0-AA23-46BE-9311-EA432CDEEAA1}" destId="{79147750-B6BF-43FD-83A0-7ACDC9B53EFF}" srcOrd="0" destOrd="0" presId="urn:microsoft.com/office/officeart/2005/8/layout/orgChart1"/>
    <dgm:cxn modelId="{4449E03F-00F1-4A29-A8CC-9FCD86AD5853}" type="presParOf" srcId="{79147750-B6BF-43FD-83A0-7ACDC9B53EFF}" destId="{AE79172D-D441-42BB-84EA-E3D989670DED}" srcOrd="0" destOrd="0" presId="urn:microsoft.com/office/officeart/2005/8/layout/orgChart1"/>
    <dgm:cxn modelId="{E995B30F-671C-42B3-8E2A-B20ED565624A}" type="presOf" srcId="{47C757F0-AA23-46BE-9311-EA432CDEEAA1}" destId="{AE79172D-D441-42BB-84EA-E3D989670DED}" srcOrd="0" destOrd="0" presId="urn:microsoft.com/office/officeart/2005/8/layout/orgChart1"/>
    <dgm:cxn modelId="{F29B7908-8474-489A-B76A-A003A9FCBB16}" type="presParOf" srcId="{79147750-B6BF-43FD-83A0-7ACDC9B53EFF}" destId="{86420519-308D-4A6A-8FEA-6FB2E39BA448}" srcOrd="1" destOrd="0" presId="urn:microsoft.com/office/officeart/2005/8/layout/orgChart1"/>
    <dgm:cxn modelId="{EA9DB0F5-4A5C-431A-A9E3-B10E64321E81}" type="presOf" srcId="{47C757F0-AA23-46BE-9311-EA432CDEEAA1}" destId="{86420519-308D-4A6A-8FEA-6FB2E39BA448}" srcOrd="0" destOrd="0" presId="urn:microsoft.com/office/officeart/2005/8/layout/orgChart1"/>
    <dgm:cxn modelId="{0EB0D12F-A5C5-4207-9BE4-1A9F196314EF}" type="presParOf" srcId="{F728C3E8-5128-4BB6-90CC-A86769ECE335}" destId="{9A0FF10C-81C7-47CD-A320-768F2009480B}" srcOrd="1" destOrd="0" presId="urn:microsoft.com/office/officeart/2005/8/layout/orgChart1"/>
    <dgm:cxn modelId="{33076060-25AF-47CA-AA72-C9565023CC57}" type="presParOf" srcId="{9A0FF10C-81C7-47CD-A320-768F2009480B}" destId="{6A259130-4455-44E0-969B-948D1249687E}" srcOrd="0" destOrd="1" presId="urn:microsoft.com/office/officeart/2005/8/layout/orgChart1"/>
    <dgm:cxn modelId="{A270BA2A-FF48-484D-B581-943E4CED0C5B}" type="presOf" srcId="{EACD17F5-D793-4A43-B489-D1804D50CFEF}" destId="{6A259130-4455-44E0-969B-948D1249687E}" srcOrd="0" destOrd="0" presId="urn:microsoft.com/office/officeart/2005/8/layout/orgChart1"/>
    <dgm:cxn modelId="{0B4119FE-C614-447D-8D4C-6A850CBA3FA6}" type="presParOf" srcId="{9A0FF10C-81C7-47CD-A320-768F2009480B}" destId="{D6C5C065-A308-417C-8ECC-04FC2BEC646C}" srcOrd="1" destOrd="1" presId="urn:microsoft.com/office/officeart/2005/8/layout/orgChart1"/>
    <dgm:cxn modelId="{E5BB36D5-8778-474B-8BEA-F01784E80D30}" type="presParOf" srcId="{D6C5C065-A308-417C-8ECC-04FC2BEC646C}" destId="{E36491EF-5019-46FD-BC82-1BD579B9EE0E}" srcOrd="0" destOrd="1" presId="urn:microsoft.com/office/officeart/2005/8/layout/orgChart1"/>
    <dgm:cxn modelId="{6A758A6F-910E-4EC7-8880-865610FF7862}" type="presOf" srcId="{12714FC6-8B41-47E5-91DD-F02D34D23B93}" destId="{E36491EF-5019-46FD-BC82-1BD579B9EE0E}" srcOrd="0" destOrd="0" presId="urn:microsoft.com/office/officeart/2005/8/layout/orgChart1"/>
    <dgm:cxn modelId="{2367EACF-66DA-41A6-80AA-98CA858286D1}" type="presParOf" srcId="{E36491EF-5019-46FD-BC82-1BD579B9EE0E}" destId="{43B7C837-49D6-40CE-BBAB-953D9E4BA7ED}" srcOrd="0" destOrd="0" presId="urn:microsoft.com/office/officeart/2005/8/layout/orgChart1"/>
    <dgm:cxn modelId="{9D593087-2AE7-4A97-A390-D516678C9464}" type="presOf" srcId="{12714FC6-8B41-47E5-91DD-F02D34D23B93}" destId="{43B7C837-49D6-40CE-BBAB-953D9E4BA7ED}" srcOrd="0" destOrd="0" presId="urn:microsoft.com/office/officeart/2005/8/layout/orgChart1"/>
    <dgm:cxn modelId="{16ACC71D-6454-45DD-86CC-0BA9394D7C91}" type="presParOf" srcId="{E36491EF-5019-46FD-BC82-1BD579B9EE0E}" destId="{9A037140-9B69-4B9F-A134-F2F2EB0F2E32}" srcOrd="1" destOrd="0" presId="urn:microsoft.com/office/officeart/2005/8/layout/orgChart1"/>
    <dgm:cxn modelId="{27D1EE92-9E1D-4ED7-9A1D-9185898FB3F1}" type="presOf" srcId="{12714FC6-8B41-47E5-91DD-F02D34D23B93}" destId="{9A037140-9B69-4B9F-A134-F2F2EB0F2E32}" srcOrd="0" destOrd="0" presId="urn:microsoft.com/office/officeart/2005/8/layout/orgChart1"/>
    <dgm:cxn modelId="{09B2E904-E5C9-48D1-88AF-984EF16F240E}" type="presParOf" srcId="{D6C5C065-A308-417C-8ECC-04FC2BEC646C}" destId="{FA37AA5D-87C2-47F6-9B72-B753C073E744}" srcOrd="1" destOrd="1" presId="urn:microsoft.com/office/officeart/2005/8/layout/orgChart1"/>
    <dgm:cxn modelId="{53C2CBF3-E8A1-40ED-958E-9DE07EA6D6F4}" type="presParOf" srcId="{D6C5C065-A308-417C-8ECC-04FC2BEC646C}" destId="{A7309641-2A58-41EA-9E42-56812CF298ED}" srcOrd="2" destOrd="1" presId="urn:microsoft.com/office/officeart/2005/8/layout/orgChart1"/>
    <dgm:cxn modelId="{1FD92C82-DBC0-413C-BFCE-814D791A6DB8}" type="presParOf" srcId="{9A0FF10C-81C7-47CD-A320-768F2009480B}" destId="{AB3A8128-6C86-49B7-B5CC-0153888815E5}" srcOrd="2" destOrd="1" presId="urn:microsoft.com/office/officeart/2005/8/layout/orgChart1"/>
    <dgm:cxn modelId="{05D96657-F8AF-4811-8097-FE8E4BD4C071}" type="presOf" srcId="{CCF68ADE-40B6-47D0-93C1-88EC13ADC8AC}" destId="{AB3A8128-6C86-49B7-B5CC-0153888815E5}" srcOrd="0" destOrd="0" presId="urn:microsoft.com/office/officeart/2005/8/layout/orgChart1"/>
    <dgm:cxn modelId="{4E998E27-B1CD-484B-99DC-9825AA013753}" type="presParOf" srcId="{9A0FF10C-81C7-47CD-A320-768F2009480B}" destId="{1A917F9A-DDE6-4568-B35C-7FABCEF0A586}" srcOrd="3" destOrd="1" presId="urn:microsoft.com/office/officeart/2005/8/layout/orgChart1"/>
    <dgm:cxn modelId="{22359E61-C28B-4468-8B0F-BDF91815AF29}" type="presParOf" srcId="{1A917F9A-DDE6-4568-B35C-7FABCEF0A586}" destId="{FA949B67-3DB7-47FA-97C9-4A653E762F22}" srcOrd="0" destOrd="3" presId="urn:microsoft.com/office/officeart/2005/8/layout/orgChart1"/>
    <dgm:cxn modelId="{DF1CB246-F015-441D-A268-CDAF83AC6E0F}" type="presOf" srcId="{CF717C8A-B40B-4AFF-BF49-65ABB7DF8190}" destId="{FA949B67-3DB7-47FA-97C9-4A653E762F22}" srcOrd="0" destOrd="0" presId="urn:microsoft.com/office/officeart/2005/8/layout/orgChart1"/>
    <dgm:cxn modelId="{A52E79B8-2575-444D-94D0-753E6279A4CA}" type="presParOf" srcId="{FA949B67-3DB7-47FA-97C9-4A653E762F22}" destId="{7D64F4A3-0E55-47AC-A59B-9D5A9DC25552}" srcOrd="0" destOrd="0" presId="urn:microsoft.com/office/officeart/2005/8/layout/orgChart1"/>
    <dgm:cxn modelId="{ED1C8E7C-066D-42B9-8686-87E527FDFA3A}" type="presOf" srcId="{CF717C8A-B40B-4AFF-BF49-65ABB7DF8190}" destId="{7D64F4A3-0E55-47AC-A59B-9D5A9DC25552}" srcOrd="0" destOrd="0" presId="urn:microsoft.com/office/officeart/2005/8/layout/orgChart1"/>
    <dgm:cxn modelId="{8D937403-E8CF-4E0F-8345-4D73505C4450}" type="presParOf" srcId="{FA949B67-3DB7-47FA-97C9-4A653E762F22}" destId="{5667CB49-EC34-46BC-AD2D-72F3BD95D049}" srcOrd="1" destOrd="0" presId="urn:microsoft.com/office/officeart/2005/8/layout/orgChart1"/>
    <dgm:cxn modelId="{50079385-C9C1-4BDA-AB7F-3A06328B8EE8}" type="presOf" srcId="{CF717C8A-B40B-4AFF-BF49-65ABB7DF8190}" destId="{5667CB49-EC34-46BC-AD2D-72F3BD95D049}" srcOrd="0" destOrd="0" presId="urn:microsoft.com/office/officeart/2005/8/layout/orgChart1"/>
    <dgm:cxn modelId="{8055356F-00C3-427A-A5E8-3BD0521C6002}" type="presParOf" srcId="{1A917F9A-DDE6-4568-B35C-7FABCEF0A586}" destId="{EB3A10DA-2FA4-4DAD-8341-8078D7F83716}" srcOrd="1" destOrd="3" presId="urn:microsoft.com/office/officeart/2005/8/layout/orgChart1"/>
    <dgm:cxn modelId="{6112C41D-0A20-4DD7-938C-3A0C4ECBA4F3}" type="presParOf" srcId="{1A917F9A-DDE6-4568-B35C-7FABCEF0A586}" destId="{B05C5608-85C8-433E-A928-1755312B673B}" srcOrd="2" destOrd="3" presId="urn:microsoft.com/office/officeart/2005/8/layout/orgChart1"/>
    <dgm:cxn modelId="{3AA37338-3F1F-40B2-B809-3C729D5C2CB0}" type="presParOf" srcId="{F728C3E8-5128-4BB6-90CC-A86769ECE335}" destId="{0E819307-1B4E-434E-BA76-D5A4192B066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261985" cy="2774950"/>
        <a:chOff x="0" y="0"/>
        <a:chExt cx="8261985" cy="2774950"/>
      </a:xfrm>
    </dsp:grpSpPr>
    <dsp:sp modelId="{6A259130-4455-44E0-969B-948D1249687E}">
      <dsp:nvSpPr>
        <dsp:cNvPr id="5" name="任意多边形 4"/>
        <dsp:cNvSpPr/>
      </dsp:nvSpPr>
      <dsp:spPr bwMode="white">
        <a:xfrm>
          <a:off x="2743518" y="1146674"/>
          <a:ext cx="1387475" cy="481603"/>
        </a:xfrm>
        <a:custGeom>
          <a:avLst/>
          <a:gdLst/>
          <a:ahLst/>
          <a:cxnLst/>
          <a:pathLst>
            <a:path w="2185" h="758">
              <a:moveTo>
                <a:pt x="2185" y="0"/>
              </a:moveTo>
              <a:lnTo>
                <a:pt x="2185" y="379"/>
              </a:lnTo>
              <a:lnTo>
                <a:pt x="0" y="379"/>
              </a:lnTo>
              <a:lnTo>
                <a:pt x="0" y="758"/>
              </a:lnTo>
            </a:path>
          </a:pathLst>
        </a:custGeom>
      </dsp:spPr>
      <dsp:style>
        <a:lnRef idx="2">
          <a:schemeClr val="dk1">
            <a:shade val="6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2743518" y="1146674"/>
        <a:ext cx="1387475" cy="481603"/>
      </dsp:txXfrm>
    </dsp:sp>
    <dsp:sp modelId="{AB3A8128-6C86-49B7-B5CC-0153888815E5}">
      <dsp:nvSpPr>
        <dsp:cNvPr id="8" name="任意多边形 7"/>
        <dsp:cNvSpPr/>
      </dsp:nvSpPr>
      <dsp:spPr bwMode="white">
        <a:xfrm>
          <a:off x="4130993" y="1146674"/>
          <a:ext cx="1387475" cy="481603"/>
        </a:xfrm>
        <a:custGeom>
          <a:avLst/>
          <a:gdLst/>
          <a:ahLst/>
          <a:cxnLst/>
          <a:pathLst>
            <a:path w="2185" h="758">
              <a:moveTo>
                <a:pt x="0" y="0"/>
              </a:moveTo>
              <a:lnTo>
                <a:pt x="0" y="379"/>
              </a:lnTo>
              <a:lnTo>
                <a:pt x="2185" y="379"/>
              </a:lnTo>
              <a:lnTo>
                <a:pt x="2185" y="758"/>
              </a:lnTo>
            </a:path>
          </a:pathLst>
        </a:custGeom>
      </dsp:spPr>
      <dsp:style>
        <a:lnRef idx="2">
          <a:schemeClr val="dk1">
            <a:shade val="6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4130993" y="1146674"/>
        <a:ext cx="1387475" cy="481603"/>
      </dsp:txXfrm>
    </dsp:sp>
    <dsp:sp modelId="{AE79172D-D441-42BB-84EA-E3D989670DED}">
      <dsp:nvSpPr>
        <dsp:cNvPr id="3" name="矩形 2"/>
        <dsp:cNvSpPr/>
      </dsp:nvSpPr>
      <dsp:spPr bwMode="white">
        <a:xfrm>
          <a:off x="2984319" y="0"/>
          <a:ext cx="2293347" cy="1146674"/>
        </a:xfrm>
        <a:prstGeom prst="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8415" tIns="18415" rIns="18415" bIns="18415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Permutation</a:t>
          </a:r>
          <a:endParaRPr lang="en-US" altLang="zh-CN">
            <a:solidFill>
              <a:schemeClr val="dk1"/>
            </a:solidFill>
          </a:endParaRPr>
        </a:p>
      </dsp:txBody>
      <dsp:txXfrm>
        <a:off x="2984319" y="0"/>
        <a:ext cx="2293347" cy="1146674"/>
      </dsp:txXfrm>
    </dsp:sp>
    <dsp:sp modelId="{43B7C837-49D6-40CE-BBAB-953D9E4BA7ED}">
      <dsp:nvSpPr>
        <dsp:cNvPr id="6" name="矩形 5"/>
        <dsp:cNvSpPr/>
      </dsp:nvSpPr>
      <dsp:spPr bwMode="white">
        <a:xfrm>
          <a:off x="1596844" y="1628276"/>
          <a:ext cx="2293347" cy="1146674"/>
        </a:xfrm>
        <a:prstGeom prst="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8415" tIns="18415" rIns="18415" bIns="18415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Repetition</a:t>
          </a:r>
          <a:endParaRPr lang="en-US" altLang="zh-CN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(</a:t>
          </a:r>
          <a:r>
            <a:rPr lang="zh-CN" altLang="en-US">
              <a:solidFill>
                <a:schemeClr val="dk1"/>
              </a:solidFill>
            </a:rPr>
            <a:t>重复</a:t>
          </a:r>
          <a:r>
            <a:rPr lang="en-US" altLang="zh-CN">
              <a:solidFill>
                <a:schemeClr val="dk1"/>
              </a:solidFill>
            </a:rPr>
            <a:t>)</a:t>
          </a:r>
          <a:endParaRPr lang="en-US" altLang="zh-CN">
            <a:solidFill>
              <a:schemeClr val="dk1"/>
            </a:solidFill>
          </a:endParaRPr>
        </a:p>
      </dsp:txBody>
      <dsp:txXfrm>
        <a:off x="1596844" y="1628276"/>
        <a:ext cx="2293347" cy="1146674"/>
      </dsp:txXfrm>
    </dsp:sp>
    <dsp:sp modelId="{7D64F4A3-0E55-47AC-A59B-9D5A9DC25552}">
      <dsp:nvSpPr>
        <dsp:cNvPr id="9" name="矩形 8"/>
        <dsp:cNvSpPr/>
      </dsp:nvSpPr>
      <dsp:spPr bwMode="white">
        <a:xfrm>
          <a:off x="4371794" y="1628276"/>
          <a:ext cx="2293347" cy="1146674"/>
        </a:xfrm>
        <a:prstGeom prst="rect">
          <a:avLst/>
        </a:prstGeom>
      </dsp:spPr>
      <dsp:style>
        <a:lnRef idx="2">
          <a:schemeClr val="dk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8415" tIns="18415" rIns="18415" bIns="18415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No Repetition</a:t>
          </a:r>
          <a:endParaRPr lang="en-US" altLang="zh-CN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(</a:t>
          </a:r>
          <a:r>
            <a:rPr lang="zh-CN" altLang="en-US">
              <a:solidFill>
                <a:schemeClr val="dk1"/>
              </a:solidFill>
            </a:rPr>
            <a:t>不重复</a:t>
          </a:r>
          <a:r>
            <a:rPr lang="en-US" altLang="zh-CN">
              <a:solidFill>
                <a:schemeClr val="dk1"/>
              </a:solidFill>
            </a:rPr>
            <a:t>)</a:t>
          </a:r>
          <a:endParaRPr lang="en-US" altLang="zh-CN">
            <a:solidFill>
              <a:schemeClr val="dk1"/>
            </a:solidFill>
          </a:endParaRPr>
        </a:p>
      </dsp:txBody>
      <dsp:txXfrm>
        <a:off x="4371794" y="1628276"/>
        <a:ext cx="2293347" cy="1146674"/>
      </dsp:txXfrm>
    </dsp:sp>
    <dsp:sp modelId="{86420519-308D-4A6A-8FEA-6FB2E39BA448}">
      <dsp:nvSpPr>
        <dsp:cNvPr id="4" name="矩形 3" hidden="1"/>
        <dsp:cNvSpPr/>
      </dsp:nvSpPr>
      <dsp:spPr>
        <a:xfrm>
          <a:off x="2984319" y="0"/>
          <a:ext cx="458669" cy="1146674"/>
        </a:xfrm>
        <a:prstGeom prst="rect">
          <a:avLst/>
        </a:prstGeom>
      </dsp:spPr>
      <dsp:txXfrm>
        <a:off x="2984319" y="0"/>
        <a:ext cx="458669" cy="1146674"/>
      </dsp:txXfrm>
    </dsp:sp>
    <dsp:sp modelId="{9A037140-9B69-4B9F-A134-F2F2EB0F2E32}">
      <dsp:nvSpPr>
        <dsp:cNvPr id="7" name="矩形 6" hidden="1"/>
        <dsp:cNvSpPr/>
      </dsp:nvSpPr>
      <dsp:spPr>
        <a:xfrm>
          <a:off x="1596844" y="1628276"/>
          <a:ext cx="458669" cy="1146674"/>
        </a:xfrm>
        <a:prstGeom prst="rect">
          <a:avLst/>
        </a:prstGeom>
      </dsp:spPr>
      <dsp:txXfrm>
        <a:off x="1596844" y="1628276"/>
        <a:ext cx="458669" cy="1146674"/>
      </dsp:txXfrm>
    </dsp:sp>
    <dsp:sp modelId="{5667CB49-EC34-46BC-AD2D-72F3BD95D049}">
      <dsp:nvSpPr>
        <dsp:cNvPr id="10" name="矩形 9" hidden="1"/>
        <dsp:cNvSpPr/>
      </dsp:nvSpPr>
      <dsp:spPr>
        <a:xfrm>
          <a:off x="4371794" y="1628276"/>
          <a:ext cx="458669" cy="1146674"/>
        </a:xfrm>
        <a:prstGeom prst="rect">
          <a:avLst/>
        </a:prstGeom>
      </dsp:spPr>
      <dsp:txXfrm>
        <a:off x="4371794" y="1628276"/>
        <a:ext cx="458669" cy="1146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62285" y="144780"/>
            <a:ext cx="1185545" cy="119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tags" Target="../tags/tag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662285" y="144780"/>
            <a:ext cx="1185545" cy="11963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8.wmf"/><Relationship Id="rId1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7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8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22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wmf"/><Relationship Id="rId2" Type="http://schemas.openxmlformats.org/officeDocument/2006/relationships/oleObject" Target="../embeddings/oleObject23.bin"/><Relationship Id="rId1" Type="http://schemas.openxmlformats.org/officeDocument/2006/relationships/tags" Target="../tags/tag3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24.bin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25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26.bin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wmf"/><Relationship Id="rId1" Type="http://schemas.openxmlformats.org/officeDocument/2006/relationships/oleObject" Target="../embeddings/oleObject27.bin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wmf"/><Relationship Id="rId1" Type="http://schemas.openxmlformats.org/officeDocument/2006/relationships/oleObject" Target="../embeddings/oleObject28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6" Type="http://schemas.openxmlformats.org/officeDocument/2006/relationships/image" Target="../media/image6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Unit 7 Probability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673735"/>
            <a:ext cx="10515600" cy="1325563"/>
          </a:xfrm>
        </p:spPr>
        <p:txBody>
          <a:bodyPr/>
          <a:p>
            <a:r>
              <a:rPr lang="en-US" altLang="zh-CN"/>
              <a:t>Number of ways placing n different objects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310" y="1937385"/>
            <a:ext cx="10515600" cy="4351338"/>
          </a:xfrm>
        </p:spPr>
        <p:txBody>
          <a:bodyPr/>
          <a:p>
            <a:r>
              <a:rPr lang="en-US" altLang="zh-CN" sz="4400"/>
              <a:t>n!</a:t>
            </a:r>
            <a:endParaRPr lang="en-US" altLang="zh-CN" sz="440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22935" y="2782570"/>
            <a:ext cx="6123940" cy="3938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615" y="291465"/>
            <a:ext cx="10929620" cy="40830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Number of ways placing n different objects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930" y="1054735"/>
            <a:ext cx="11788140" cy="4351655"/>
          </a:xfrm>
        </p:spPr>
        <p:txBody>
          <a:bodyPr/>
          <a:p>
            <a:r>
              <a:rPr lang="en-US" altLang="zh-CN">
                <a:sym typeface="+mn-ea"/>
              </a:rPr>
              <a:t>Factorial: The number of ways of placing n different objects in a line is n!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How many ways can we do the seating plan for 11-5, assuming 26 students?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599440" y="3155315"/>
          <a:ext cx="8926830" cy="2486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805"/>
                <a:gridCol w="1487805"/>
                <a:gridCol w="1487805"/>
                <a:gridCol w="1487805"/>
                <a:gridCol w="1487805"/>
                <a:gridCol w="1487805"/>
              </a:tblGrid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6</a:t>
                      </a:r>
                      <a:endParaRPr lang="en-US" altLang="zh-CN" sz="2400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12</a:t>
                      </a:r>
                      <a:endParaRPr lang="en-US" altLang="zh-CN" sz="2400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18</a:t>
                      </a:r>
                      <a:endParaRPr lang="en-US" altLang="zh-CN" sz="2400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24</a:t>
                      </a:r>
                      <a:endParaRPr lang="en-US" altLang="zh-CN" sz="2400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15" y="358140"/>
            <a:ext cx="11824970" cy="4423410"/>
          </a:xfrm>
        </p:spPr>
        <p:txBody>
          <a:bodyPr/>
          <a:p>
            <a:pPr marL="0" indent="0">
              <a:buNone/>
            </a:pPr>
            <a:r>
              <a:rPr lang="en-US" altLang="zh-CN" sz="3200">
                <a:sym typeface="+mn-ea"/>
              </a:rPr>
              <a:t>How many ways can we do the seating plan for 11-5, assuming 26 students?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6250" y="4074795"/>
            <a:ext cx="65252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26 x 25 x 24 x 23 ... x 1 = 26!</a:t>
            </a:r>
            <a:endParaRPr lang="en-US" altLang="zh-CN" sz="4000"/>
          </a:p>
        </p:txBody>
      </p:sp>
      <p:sp>
        <p:nvSpPr>
          <p:cNvPr id="5" name="文本框 4"/>
          <p:cNvSpPr txBox="1"/>
          <p:nvPr/>
        </p:nvSpPr>
        <p:spPr>
          <a:xfrm>
            <a:off x="476250" y="5061585"/>
            <a:ext cx="73869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*TI -84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Go to Math --&gt; PROB --&gt;4</a:t>
            </a:r>
            <a:endParaRPr lang="en-US" altLang="zh-CN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550" y="4307840"/>
            <a:ext cx="3486785" cy="238315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476250" y="1510665"/>
          <a:ext cx="8926830" cy="2486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805"/>
                <a:gridCol w="1487805"/>
                <a:gridCol w="1487805"/>
                <a:gridCol w="1487805"/>
                <a:gridCol w="1487805"/>
                <a:gridCol w="1487805"/>
              </a:tblGrid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6</a:t>
                      </a:r>
                      <a:endParaRPr lang="en-US" altLang="zh-CN" sz="2400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12</a:t>
                      </a:r>
                      <a:endParaRPr lang="en-US" altLang="zh-CN" sz="2400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18</a:t>
                      </a:r>
                      <a:endParaRPr lang="en-US" altLang="zh-CN" sz="2400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24</a:t>
                      </a:r>
                      <a:endParaRPr lang="en-US" altLang="zh-CN" sz="2400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045" y="364490"/>
            <a:ext cx="2411730" cy="751840"/>
          </a:xfrm>
        </p:spPr>
        <p:txBody>
          <a:bodyPr>
            <a:normAutofit fontScale="90000"/>
          </a:bodyPr>
          <a:p>
            <a:r>
              <a:rPr lang="en-US" altLang="zh-CN"/>
              <a:t>Example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88620" y="1201420"/>
          <a:ext cx="11415395" cy="240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905875" imgH="1876425" progId="Paint.Picture">
                  <p:embed/>
                </p:oleObj>
              </mc:Choice>
              <mc:Fallback>
                <p:oleObj name="" r:id="rId1" imgW="8905875" imgH="1876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620" y="1201420"/>
                        <a:ext cx="11415395" cy="2405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935355" y="3510280"/>
          <a:ext cx="4518025" cy="1306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514850" imgH="1304925" progId="Paint.Picture">
                  <p:embed/>
                </p:oleObj>
              </mc:Choice>
              <mc:Fallback>
                <p:oleObj name="" r:id="rId3" imgW="4514850" imgH="1304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355" y="3510280"/>
                        <a:ext cx="4518025" cy="1306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55980" y="4952365"/>
            <a:ext cx="10147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Hint for (ii), think AE are together.</a:t>
            </a:r>
            <a:endParaRPr lang="en-US" altLang="zh-CN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" y="217805"/>
            <a:ext cx="2682240" cy="817245"/>
          </a:xfrm>
        </p:spPr>
        <p:txBody>
          <a:bodyPr>
            <a:noAutofit/>
          </a:bodyPr>
          <a:p>
            <a:r>
              <a:rPr lang="en-US" altLang="zh-CN" sz="6000"/>
              <a:t>Greet</a:t>
            </a:r>
            <a:endParaRPr lang="en-US" altLang="zh-CN" sz="6000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76530" y="1233805"/>
          <a:ext cx="1183894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001250" imgH="1581150" progId="Paint.Picture">
                  <p:embed/>
                </p:oleObj>
              </mc:Choice>
              <mc:Fallback>
                <p:oleObj name="" r:id="rId1" imgW="10001250" imgH="1581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6530" y="1233805"/>
                        <a:ext cx="11838940" cy="18034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28905" y="3637915"/>
          <a:ext cx="11257915" cy="1275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572500" imgH="971550" progId="Paint.Picture">
                  <p:embed/>
                </p:oleObj>
              </mc:Choice>
              <mc:Fallback>
                <p:oleObj name="" r:id="rId3" imgW="8572500" imgH="9715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905" y="3637915"/>
                        <a:ext cx="11257915" cy="1275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" y="4850765"/>
            <a:ext cx="451421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295" y="266700"/>
            <a:ext cx="10515600" cy="861060"/>
          </a:xfrm>
        </p:spPr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201295" y="1323975"/>
          <a:ext cx="11257915" cy="1275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8572500" imgH="971550" progId="Paint.Picture">
                  <p:embed/>
                </p:oleObj>
              </mc:Choice>
              <mc:Fallback>
                <p:oleObj name="" r:id="rId1" imgW="8572500" imgH="9715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1295" y="1323975"/>
                        <a:ext cx="11257915" cy="1275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2676525"/>
            <a:ext cx="451421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295" y="181610"/>
            <a:ext cx="2314575" cy="934720"/>
          </a:xfrm>
        </p:spPr>
        <p:txBody>
          <a:bodyPr/>
          <a:p>
            <a:r>
              <a:rPr lang="en-US" altLang="zh-CN"/>
              <a:t>Example 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01295" y="1220470"/>
          <a:ext cx="11572875" cy="145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763000" imgH="1104900" progId="Paint.Picture">
                  <p:embed/>
                </p:oleObj>
              </mc:Choice>
              <mc:Fallback>
                <p:oleObj name="" r:id="rId1" imgW="8763000" imgH="1104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1295" y="1220470"/>
                        <a:ext cx="11572875" cy="145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01295" y="2679700"/>
          <a:ext cx="9493250" cy="1102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6819900" imgH="638175" progId="Paint.Picture">
                  <p:embed/>
                </p:oleObj>
              </mc:Choice>
              <mc:Fallback>
                <p:oleObj name="" r:id="rId3" imgW="6819900" imgH="6381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95" y="2679700"/>
                        <a:ext cx="9493250" cy="1102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918845" y="767715"/>
          <a:ext cx="10354945" cy="483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448425" imgH="3009900" progId="Paint.Picture">
                  <p:embed/>
                </p:oleObj>
              </mc:Choice>
              <mc:Fallback>
                <p:oleObj name="" r:id="rId1" imgW="6448425" imgH="3009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8845" y="767715"/>
                        <a:ext cx="10354945" cy="4833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645" y="217170"/>
            <a:ext cx="10515600" cy="1325563"/>
          </a:xfrm>
        </p:spPr>
        <p:txBody>
          <a:bodyPr/>
          <a:p>
            <a:r>
              <a:rPr lang="en-US" altLang="zh-CN"/>
              <a:t>Permutation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345" y="1617345"/>
            <a:ext cx="11657965" cy="2807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420" y="365125"/>
            <a:ext cx="10515600" cy="1325563"/>
          </a:xfrm>
        </p:spPr>
        <p:txBody>
          <a:bodyPr/>
          <a:p>
            <a:r>
              <a:rPr lang="en-US" altLang="zh-CN"/>
              <a:t>Combination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225" y="1691005"/>
            <a:ext cx="11737975" cy="3377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240" y="232410"/>
            <a:ext cx="10515600" cy="789305"/>
          </a:xfrm>
        </p:spPr>
        <p:txBody>
          <a:bodyPr/>
          <a:p>
            <a:r>
              <a:rPr lang="en-US" altLang="zh-CN"/>
              <a:t>Advance organizer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6295" y="1141095"/>
            <a:ext cx="11094720" cy="5087620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Ø"/>
            </a:pPr>
            <a:r>
              <a:rPr lang="en-US" altLang="zh-CN"/>
              <a:t>Learning objectives:</a:t>
            </a:r>
            <a:endParaRPr lang="en-US" altLang="zh-CN"/>
          </a:p>
          <a:p>
            <a:pPr lvl="1"/>
            <a:r>
              <a:rPr lang="en-US" altLang="zh-CN"/>
              <a:t>Understand Combination and Permutation</a:t>
            </a:r>
            <a:endParaRPr lang="en-US" altLang="zh-CN"/>
          </a:p>
          <a:p>
            <a:pPr>
              <a:buFont typeface="Wingdings" panose="05000000000000000000" charset="0"/>
              <a:buChar char="Ø"/>
            </a:pPr>
            <a:r>
              <a:rPr lang="en-US" altLang="zh-CN"/>
              <a:t>Prior knowledge:</a:t>
            </a:r>
            <a:endParaRPr lang="en-US" altLang="zh-CN"/>
          </a:p>
          <a:p>
            <a:pPr lvl="1"/>
            <a:r>
              <a:rPr lang="en-US" altLang="zh-CN"/>
              <a:t>Understand </a:t>
            </a:r>
            <a:r>
              <a:rPr lang="en-US" altLang="zh-CN">
                <a:sym typeface="+mn-ea"/>
              </a:rPr>
              <a:t>9.5 Geometric Series</a:t>
            </a:r>
            <a:endParaRPr lang="en-US" altLang="zh-CN"/>
          </a:p>
          <a:p>
            <a:pPr>
              <a:buFont typeface="Wingdings" panose="05000000000000000000" charset="0"/>
              <a:buChar char="Ø"/>
            </a:pPr>
            <a:r>
              <a:rPr lang="en-US" altLang="zh-CN"/>
              <a:t>Successful criteria:</a:t>
            </a:r>
            <a:endParaRPr lang="en-US" altLang="zh-CN"/>
          </a:p>
          <a:p>
            <a:pPr lvl="1"/>
            <a:r>
              <a:rPr lang="en-US" altLang="zh-CN"/>
              <a:t>Controlled Practice: Complete the Exit Card</a:t>
            </a:r>
            <a:endParaRPr lang="en-US" altLang="zh-CN"/>
          </a:p>
          <a:p>
            <a:pPr lvl="1"/>
            <a:r>
              <a:rPr lang="en-US" altLang="zh-CN"/>
              <a:t>Freer Practice: Complete questions to your interest</a:t>
            </a:r>
            <a:endParaRPr lang="en-US" altLang="zh-CN"/>
          </a:p>
          <a:p>
            <a:pPr>
              <a:buFont typeface="Wingdings" panose="05000000000000000000" charset="0"/>
              <a:buChar char="Ø"/>
            </a:pPr>
            <a:r>
              <a:rPr lang="en-US" altLang="zh-CN"/>
              <a:t>Learning activities: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1. Skim the text and examples (15 mins)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2. Understand the presentation (35 mins)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3. Complete the Exit card (25 mins)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4. Summaries the main idea and reflect (5 min)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4720"/>
          </a:xfrm>
        </p:spPr>
        <p:txBody>
          <a:bodyPr/>
          <a:p>
            <a:r>
              <a:rPr lang="en-US" altLang="zh-CN"/>
              <a:t>Exit Card: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7020"/>
            <a:ext cx="10515600" cy="4620260"/>
          </a:xfrm>
        </p:spPr>
        <p:txBody>
          <a:bodyPr/>
          <a:p>
            <a:r>
              <a:rPr lang="en-US" altLang="zh-CN"/>
              <a:t>Complete the permutation and combination learning sheet!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Warm up activity!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0" y="1945005"/>
            <a:ext cx="8766175" cy="1412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240" y="226695"/>
            <a:ext cx="10515600" cy="789305"/>
          </a:xfrm>
        </p:spPr>
        <p:txBody>
          <a:bodyPr/>
          <a:p>
            <a:r>
              <a:rPr lang="en-US" altLang="zh-CN"/>
              <a:t>Advance organizer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5700"/>
            <a:ext cx="10515600" cy="5130165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Ø"/>
            </a:pPr>
            <a:r>
              <a:rPr lang="en-US" altLang="zh-CN"/>
              <a:t>Learning objectives:</a:t>
            </a:r>
            <a:endParaRPr lang="en-US" altLang="zh-CN"/>
          </a:p>
          <a:p>
            <a:pPr lvl="1"/>
            <a:r>
              <a:rPr lang="en-US" altLang="zh-CN"/>
              <a:t>Understand Theoretical and Experimental Probability</a:t>
            </a:r>
            <a:endParaRPr lang="en-US" altLang="zh-CN"/>
          </a:p>
          <a:p>
            <a:pPr>
              <a:buFont typeface="Wingdings" panose="05000000000000000000" charset="0"/>
              <a:buChar char="Ø"/>
            </a:pPr>
            <a:r>
              <a:rPr lang="en-US" altLang="zh-CN"/>
              <a:t>Prior knowledge:</a:t>
            </a:r>
            <a:endParaRPr lang="en-US" altLang="zh-CN"/>
          </a:p>
          <a:p>
            <a:pPr lvl="1">
              <a:buFont typeface="Wingdings" panose="05000000000000000000" charset="0"/>
              <a:buChar char="Ø"/>
            </a:pPr>
            <a:r>
              <a:rPr lang="en-US" altLang="zh-CN"/>
              <a:t>Understand </a:t>
            </a:r>
            <a:r>
              <a:rPr lang="en-US" altLang="zh-CN">
                <a:sym typeface="+mn-ea"/>
              </a:rPr>
              <a:t>Combination and Permutation</a:t>
            </a:r>
            <a:endParaRPr lang="en-US" altLang="zh-CN"/>
          </a:p>
          <a:p>
            <a:pPr lvl="0">
              <a:buFont typeface="Wingdings" panose="05000000000000000000" charset="0"/>
              <a:buChar char="Ø"/>
            </a:pPr>
            <a:r>
              <a:rPr lang="en-US" altLang="zh-CN"/>
              <a:t>Successful criteria:</a:t>
            </a:r>
            <a:endParaRPr lang="en-US" altLang="zh-CN"/>
          </a:p>
          <a:p>
            <a:pPr lvl="1"/>
            <a:r>
              <a:rPr lang="en-US" altLang="zh-CN"/>
              <a:t>Controlled Practice: Complete the Exit Card</a:t>
            </a:r>
            <a:endParaRPr lang="en-US" altLang="zh-CN"/>
          </a:p>
          <a:p>
            <a:pPr lvl="1"/>
            <a:r>
              <a:rPr lang="en-US" altLang="zh-CN"/>
              <a:t>Freer Practice: Complete questions to your interest</a:t>
            </a:r>
            <a:endParaRPr lang="en-US" altLang="zh-CN"/>
          </a:p>
          <a:p>
            <a:pPr>
              <a:buFont typeface="Wingdings" panose="05000000000000000000" charset="0"/>
              <a:buChar char="Ø"/>
            </a:pPr>
            <a:r>
              <a:rPr lang="en-US" altLang="zh-CN"/>
              <a:t>Learning activities: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1. Preview and Vocabulary Check (10 minutes): Quickly scan through the text and noting any unfamiliar terms.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2. Comprehend the Presentation (40 minutes):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3. Exit Card Completion (19 minutes):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4. Main Idea Summary and Reflection (1 minute): </a:t>
            </a:r>
            <a:endParaRPr lang="en-US" altLang="zh-CN"/>
          </a:p>
          <a:p>
            <a:pPr lvl="0"/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685" y="264795"/>
            <a:ext cx="3007995" cy="789940"/>
          </a:xfrm>
        </p:spPr>
        <p:txBody>
          <a:bodyPr>
            <a:normAutofit/>
          </a:bodyPr>
          <a:lstStyle/>
          <a:p>
            <a:r>
              <a:rPr lang="en-US" altLang="zh-CN"/>
              <a:t>Key terms: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545" y="1341120"/>
            <a:ext cx="11592560" cy="4457065"/>
          </a:xfrm>
        </p:spPr>
        <p:txBody>
          <a:bodyPr>
            <a:noAutofit/>
          </a:bodyPr>
          <a:lstStyle/>
          <a:p>
            <a:r>
              <a:rPr lang="en-US" altLang="zh-CN" sz="2400"/>
              <a:t>Experiment [实验]: A scientific or systematic procedure conducted to make observations, test hypotheses, or gather data.</a:t>
            </a:r>
            <a:endParaRPr lang="en-US" altLang="zh-CN" sz="2400"/>
          </a:p>
          <a:p>
            <a:r>
              <a:rPr lang="en-US" altLang="zh-CN" sz="2400"/>
              <a:t>Outcome [结果]: The result or consequence of an experiment or event; what happens as a result of specific actions or circumstances.</a:t>
            </a:r>
            <a:endParaRPr lang="en-US" altLang="zh-CN" sz="2400"/>
          </a:p>
          <a:p>
            <a:r>
              <a:rPr lang="en-US" altLang="zh-CN" sz="2400"/>
              <a:t>Sample space [样本空间]: In probability theory, the set of all possible outcomes or events that can occur in a given experiment or random process.</a:t>
            </a:r>
            <a:endParaRPr lang="en-US" altLang="zh-CN" sz="2400"/>
          </a:p>
          <a:p>
            <a:r>
              <a:rPr lang="en-US" altLang="zh-CN" sz="2400"/>
              <a:t>Event [事件]: A specific outcome or subset of outcomes within a sample space; an occurrence or happening with a probability of its own within a larger context, such as an experiment or a random process.</a:t>
            </a:r>
            <a:endParaRPr lang="en-US" altLang="zh-CN" sz="2400"/>
          </a:p>
          <a:p>
            <a:r>
              <a:rPr lang="en-US" altLang="zh-CN" sz="2400"/>
              <a:t>Odds[赔率]: "Odds" refers to the probability or likelihood of an event happening or not happening, often expressed as a ratio or fraction. It can also refer to the difference in favorability between two or more choices, outcomes, or possibilities.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4780"/>
            <a:ext cx="10515600" cy="995045"/>
          </a:xfrm>
        </p:spPr>
        <p:txBody>
          <a:bodyPr/>
          <a:lstStyle/>
          <a:p>
            <a:r>
              <a:rPr lang="en-US" altLang="zh-CN"/>
              <a:t>Experimental probability (</a:t>
            </a:r>
            <a:r>
              <a:rPr lang="zh-CN" altLang="en-US"/>
              <a:t>实验概率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565" y="1270000"/>
            <a:ext cx="5584190" cy="690245"/>
          </a:xfrm>
        </p:spPr>
        <p:txBody>
          <a:bodyPr/>
          <a:lstStyle/>
          <a:p>
            <a:r>
              <a:rPr lang="en-US" altLang="zh-CN"/>
              <a:t>Experiment: Roll a six-sided die</a:t>
            </a:r>
            <a:endParaRPr lang="en-US" altLang="zh-CN"/>
          </a:p>
        </p:txBody>
      </p:sp>
      <p:graphicFrame>
        <p:nvGraphicFramePr>
          <p:cNvPr id="5" name="对象 4"/>
          <p:cNvGraphicFramePr/>
          <p:nvPr/>
        </p:nvGraphicFramePr>
        <p:xfrm>
          <a:off x="928370" y="2091055"/>
          <a:ext cx="488061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" imgW="4876800" imgH="3657600" progId="Paint.Picture">
                  <p:embed/>
                </p:oleObj>
              </mc:Choice>
              <mc:Fallback>
                <p:oleObj name="" r:id="rId1" imgW="4876800" imgH="36576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8370" y="2091055"/>
                        <a:ext cx="4880610" cy="366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591935" y="1270000"/>
            <a:ext cx="515366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What is the sample space?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/>
              <a:t>What is the outcome?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What are the possible events?</a:t>
            </a:r>
            <a:endParaRPr lang="en-US" altLang="zh-CN" sz="2400"/>
          </a:p>
          <a:p>
            <a:pPr marL="457200" indent="-457200"/>
            <a:endParaRPr lang="en-US" altLang="zh-CN" sz="28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Roll an even number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Roll an odd number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Roll a one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Roll a two</a:t>
            </a:r>
            <a:endParaRPr lang="en-US" altLang="zh-CN" sz="2400"/>
          </a:p>
          <a:p>
            <a:pPr marL="457200" indent="-457200"/>
            <a:endParaRPr lang="en-US" altLang="zh-CN" sz="2800"/>
          </a:p>
          <a:p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9460" y="2232660"/>
            <a:ext cx="4549140" cy="342646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410210" y="167005"/>
            <a:ext cx="10515600" cy="99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Experimental probability (</a:t>
            </a:r>
            <a:r>
              <a:rPr lang="zh-CN" altLang="en-US"/>
              <a:t>实验概率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602730" y="1237615"/>
            <a:ext cx="515366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What is the sample space?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/>
              <a:t>What is the outcome?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What are the possible events?</a:t>
            </a:r>
            <a:endParaRPr lang="en-US" altLang="zh-CN" sz="2400"/>
          </a:p>
          <a:p>
            <a:pPr marL="457200" indent="-457200"/>
            <a:endParaRPr lang="en-US" altLang="zh-CN" sz="28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Get a card of 3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Get an even number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get a card less than 5</a:t>
            </a:r>
            <a:endParaRPr lang="en-US" altLang="zh-CN" sz="2400"/>
          </a:p>
          <a:p>
            <a:endParaRPr lang="en-US" altLang="zh-CN" sz="2400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21970" y="1237615"/>
            <a:ext cx="6249035" cy="6902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Experiment: Pick a card from a deck of cards</a:t>
            </a:r>
            <a:endParaRPr lang="en-US" altLang="zh-CN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 noChangeAspect="1"/>
          </p:cNvGraphicFramePr>
          <p:nvPr>
            <p:ph idx="1"/>
          </p:nvPr>
        </p:nvGraphicFramePr>
        <p:xfrm>
          <a:off x="415290" y="1127125"/>
          <a:ext cx="11090910" cy="327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1" imgW="7800975" imgH="2305050" progId="Paint.Picture">
                  <p:embed/>
                </p:oleObj>
              </mc:Choice>
              <mc:Fallback>
                <p:oleObj name="" r:id="rId1" imgW="7800975" imgH="2305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5290" y="1127125"/>
                        <a:ext cx="11090910" cy="327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39115" y="350520"/>
            <a:ext cx="58610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sym typeface="+mn-ea"/>
              </a:rPr>
              <a:t>Theoratical probability (</a:t>
            </a:r>
            <a:r>
              <a:rPr lang="zh-CN" altLang="en-US" sz="3200">
                <a:sym typeface="+mn-ea"/>
              </a:rPr>
              <a:t>理论概率</a:t>
            </a:r>
            <a:r>
              <a:rPr lang="en-US" altLang="zh-CN" sz="3200">
                <a:sym typeface="+mn-ea"/>
              </a:rPr>
              <a:t>)</a:t>
            </a:r>
            <a:endParaRPr lang="en-US" altLang="zh-CN" sz="32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730" y="365125"/>
            <a:ext cx="11741785" cy="132588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Example: What is the probability of rolling a 2 in a die</a:t>
            </a:r>
            <a:endParaRPr lang="en-US" altLang="zh-CN"/>
          </a:p>
        </p:txBody>
      </p:sp>
      <p:graphicFrame>
        <p:nvGraphicFramePr>
          <p:cNvPr id="6" name="内容占位符 5"/>
          <p:cNvGraphicFramePr>
            <a:graphicFrameLocks noGrp="1" noChangeAspect="1"/>
          </p:cNvGraphicFramePr>
          <p:nvPr>
            <p:ph idx="1"/>
          </p:nvPr>
        </p:nvGraphicFramePr>
        <p:xfrm>
          <a:off x="10089515" y="4951730"/>
          <a:ext cx="180975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809750" imgH="1724025" progId="Paint.Picture">
                  <p:embed/>
                </p:oleObj>
              </mc:Choice>
              <mc:Fallback>
                <p:oleObj name="" r:id="rId1" imgW="1809750" imgH="17240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89515" y="4951730"/>
                        <a:ext cx="1809750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52730" y="1803400"/>
            <a:ext cx="80130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Sample Space:</a:t>
            </a:r>
            <a:endParaRPr lang="en-US" altLang="zh-CN" sz="3600"/>
          </a:p>
          <a:p>
            <a:r>
              <a:rPr lang="en-US" altLang="zh-CN" sz="3600"/>
              <a:t>Event:</a:t>
            </a:r>
            <a:endParaRPr lang="en-US" altLang="zh-CN" sz="3600"/>
          </a:p>
          <a:p>
            <a:r>
              <a:rPr lang="en-US" altLang="zh-CN" sz="3600"/>
              <a:t>Outcome(s):</a:t>
            </a:r>
            <a:endParaRPr lang="en-US" altLang="zh-CN" sz="3600"/>
          </a:p>
          <a:p>
            <a:r>
              <a:rPr lang="en-US" altLang="zh-CN" sz="3600"/>
              <a:t>Probability:</a:t>
            </a:r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075" y="365125"/>
            <a:ext cx="11595735" cy="1325880"/>
          </a:xfrm>
        </p:spPr>
        <p:txBody>
          <a:bodyPr>
            <a:normAutofit/>
          </a:bodyPr>
          <a:lstStyle/>
          <a:p>
            <a:r>
              <a:rPr lang="en-US" altLang="zh-CN" sz="4000"/>
              <a:t>Example: What is the probability of roll an even number?</a:t>
            </a:r>
            <a:endParaRPr lang="en-US" altLang="zh-CN" sz="4000"/>
          </a:p>
        </p:txBody>
      </p:sp>
      <p:sp>
        <p:nvSpPr>
          <p:cNvPr id="8" name="文本框 7"/>
          <p:cNvSpPr txBox="1"/>
          <p:nvPr/>
        </p:nvSpPr>
        <p:spPr>
          <a:xfrm>
            <a:off x="346710" y="1822450"/>
            <a:ext cx="80130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Sample Space:</a:t>
            </a:r>
            <a:endParaRPr lang="en-US" altLang="zh-CN" sz="3600"/>
          </a:p>
          <a:p>
            <a:r>
              <a:rPr lang="en-US" altLang="zh-CN" sz="3600"/>
              <a:t>Event:</a:t>
            </a:r>
            <a:endParaRPr lang="en-US" altLang="zh-CN" sz="3600"/>
          </a:p>
          <a:p>
            <a:r>
              <a:rPr lang="en-US" altLang="zh-CN" sz="3600"/>
              <a:t>Outcome(s):</a:t>
            </a:r>
            <a:endParaRPr lang="en-US" altLang="zh-CN" sz="3600"/>
          </a:p>
          <a:p>
            <a:r>
              <a:rPr lang="en-US" altLang="zh-CN" sz="3600"/>
              <a:t>Probability:</a:t>
            </a:r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5740"/>
            <a:ext cx="10515600" cy="1031875"/>
          </a:xfrm>
        </p:spPr>
        <p:txBody>
          <a:bodyPr>
            <a:normAutofit/>
          </a:bodyPr>
          <a:lstStyle/>
          <a:p>
            <a:r>
              <a:rPr lang="en-US" altLang="zh-CN"/>
              <a:t>Discussion: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1620"/>
            <a:ext cx="10515600" cy="4351338"/>
          </a:xfrm>
        </p:spPr>
        <p:txBody>
          <a:bodyPr/>
          <a:lstStyle/>
          <a:p>
            <a:r>
              <a:rPr lang="en-US" altLang="zh-CN" sz="3600"/>
              <a:t>What is the probability of tossing a sum of 11 on the toss of two dice?</a:t>
            </a:r>
            <a:endParaRPr lang="en-US" altLang="zh-CN" sz="3600"/>
          </a:p>
        </p:txBody>
      </p:sp>
      <p:graphicFrame>
        <p:nvGraphicFramePr>
          <p:cNvPr id="4" name="对象 3"/>
          <p:cNvGraphicFramePr/>
          <p:nvPr/>
        </p:nvGraphicFramePr>
        <p:xfrm>
          <a:off x="1021080" y="3006090"/>
          <a:ext cx="3442335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" r:id="rId1" imgW="2828925" imgH="2190750" progId="Paint.Picture">
                  <p:embed/>
                </p:oleObj>
              </mc:Choice>
              <mc:Fallback>
                <p:oleObj name="" r:id="rId1" imgW="2828925" imgH="21907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1080" y="3006090"/>
                        <a:ext cx="3442335" cy="271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568825" y="2894965"/>
          <a:ext cx="7446645" cy="1202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" r:id="rId3" imgW="7258050" imgH="1066800" progId="Paint.Picture">
                  <p:embed/>
                </p:oleObj>
              </mc:Choice>
              <mc:Fallback>
                <p:oleObj name="" r:id="rId3" imgW="7258050" imgH="1066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8825" y="2894965"/>
                        <a:ext cx="7446645" cy="1202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45" y="293370"/>
            <a:ext cx="2828925" cy="885825"/>
          </a:xfrm>
        </p:spPr>
        <p:txBody>
          <a:bodyPr>
            <a:normAutofit/>
          </a:bodyPr>
          <a:p>
            <a:r>
              <a:rPr lang="en-US" altLang="zh-CN"/>
              <a:t>Key terms: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2780" y="1233805"/>
            <a:ext cx="11177905" cy="5624195"/>
          </a:xfrm>
        </p:spPr>
        <p:txBody>
          <a:bodyPr/>
          <a:p>
            <a:pPr marL="0" indent="0">
              <a:buNone/>
            </a:pPr>
            <a:r>
              <a:rPr lang="en-US" altLang="zh-CN"/>
              <a:t>Permutation (</a:t>
            </a:r>
            <a:r>
              <a:rPr lang="zh-CN" altLang="en-US"/>
              <a:t>排列方式</a:t>
            </a:r>
            <a:r>
              <a:rPr lang="en-US" altLang="zh-CN"/>
              <a:t>)</a:t>
            </a:r>
            <a:r>
              <a:rPr lang="en-US" altLang="zh-CN"/>
              <a:t>: A way, especially one of several possible variations, in which a set or number of things can be ordered or arranged: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Combination (</a:t>
            </a:r>
            <a:r>
              <a:rPr lang="zh-CN" altLang="en-US"/>
              <a:t>组合方式</a:t>
            </a:r>
            <a:r>
              <a:rPr lang="en-US" altLang="zh-CN"/>
              <a:t>)</a:t>
            </a:r>
            <a:r>
              <a:rPr lang="en-US" altLang="zh-CN"/>
              <a:t>: Combination is a selection of items from a collection, such that (unlike permutations) the order of selection does not matter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Factorial (</a:t>
            </a:r>
            <a:r>
              <a:rPr lang="zh-CN" altLang="en-US"/>
              <a:t>阶乘</a:t>
            </a:r>
            <a:r>
              <a:rPr lang="en-US" altLang="zh-CN"/>
              <a:t>)</a:t>
            </a:r>
            <a:r>
              <a:rPr lang="en-US" altLang="zh-CN"/>
              <a:t>: The number of ways of placing </a:t>
            </a:r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en-US" altLang="zh-CN"/>
              <a:t> different objects in a line is </a:t>
            </a:r>
            <a:r>
              <a:rPr lang="en-US" altLang="zh-CN">
                <a:solidFill>
                  <a:srgbClr val="FF0000"/>
                </a:solidFill>
              </a:rPr>
              <a:t>n!</a:t>
            </a:r>
            <a:br>
              <a:rPr lang="en-US" altLang="zh-CN">
                <a:solidFill>
                  <a:srgbClr val="FF0000"/>
                </a:solidFill>
              </a:rPr>
            </a:br>
            <a:endParaRPr lang="en-US" altLang="zh-CN"/>
          </a:p>
          <a:p>
            <a:pPr marL="0" indent="0">
              <a:buNone/>
            </a:pPr>
            <a:r>
              <a:rPr lang="en-US" altLang="zh-CN"/>
              <a:t>Rhind Papyrus: An ancient Egyptian scroll bearing mathematical tables and problems dates to 1650 BC.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MENSA: High IQ society, IQ </a:t>
            </a:r>
            <a:r>
              <a:rPr lang="en-US" altLang="zh-CN">
                <a:latin typeface="SimSun" panose="02010600030101010101" pitchFamily="2" charset="-122"/>
                <a:ea typeface="SimSun" panose="02010600030101010101" pitchFamily="2" charset="-122"/>
              </a:rPr>
              <a:t>≧</a:t>
            </a:r>
            <a:r>
              <a:rPr lang="en-US" altLang="zh-CN"/>
              <a:t> 98% of the population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2570" y="5135245"/>
            <a:ext cx="2751455" cy="1722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42900" y="187960"/>
          <a:ext cx="7526020" cy="6482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" r:id="rId1" imgW="3914775" imgH="3371850" progId="Paint.Picture">
                  <p:embed/>
                </p:oleObj>
              </mc:Choice>
              <mc:Fallback>
                <p:oleObj name="" r:id="rId1" imgW="3914775" imgH="3371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2900" y="187960"/>
                        <a:ext cx="7526020" cy="6482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72845"/>
            <a:ext cx="10515600" cy="4763135"/>
          </a:xfrm>
        </p:spPr>
        <p:txBody>
          <a:bodyPr/>
          <a:lstStyle/>
          <a:p>
            <a:r>
              <a:rPr lang="en-US" altLang="zh-CN" sz="4400" dirty="0"/>
              <a:t>What is the probability of getting a sum of 7 when two dice are tossed? 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1122045" y="3369310"/>
          <a:ext cx="3442335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" r:id="rId1" imgW="2828925" imgH="2190750" progId="Paint.Picture">
                  <p:embed/>
                </p:oleObj>
              </mc:Choice>
              <mc:Fallback>
                <p:oleObj name="" r:id="rId1" imgW="2828925" imgH="21907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22045" y="3369310"/>
                        <a:ext cx="3442335" cy="271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44880" y="182880"/>
            <a:ext cx="3288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/>
              <a:t>Practice:</a:t>
            </a:r>
            <a:r>
              <a:rPr lang="en-US" altLang="zh-CN" sz="2400"/>
              <a:t> 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42900" y="187960"/>
          <a:ext cx="7526020" cy="6482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" r:id="rId1" imgW="3914775" imgH="3371850" progId="Paint.Picture">
                  <p:embed/>
                </p:oleObj>
              </mc:Choice>
              <mc:Fallback>
                <p:oleObj name="" r:id="rId1" imgW="3914775" imgH="3371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2900" y="187960"/>
                        <a:ext cx="7526020" cy="6482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645" y="196215"/>
            <a:ext cx="10515600" cy="1325563"/>
          </a:xfrm>
        </p:spPr>
        <p:txBody>
          <a:bodyPr/>
          <a:lstStyle/>
          <a:p>
            <a:r>
              <a:rPr lang="en-US" altLang="zh-CN"/>
              <a:t>Probabilities of 0 and 1</a:t>
            </a:r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721360" y="2223770"/>
            <a:ext cx="10069195" cy="107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66395" y="2473325"/>
            <a:ext cx="1713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0 Means impossible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2510155" y="2473325"/>
            <a:ext cx="1713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0.2 or 20% means possible</a:t>
            </a: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5109210" y="2473325"/>
            <a:ext cx="1713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0.5 or 50% means probable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7635240" y="2473325"/>
            <a:ext cx="1713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0.8 or 80% means Highly probable</a:t>
            </a:r>
            <a:endParaRPr lang="en-US" altLang="zh-CN" sz="2000"/>
          </a:p>
        </p:txBody>
      </p:sp>
      <p:sp>
        <p:nvSpPr>
          <p:cNvPr id="9" name="文本框 8"/>
          <p:cNvSpPr txBox="1"/>
          <p:nvPr/>
        </p:nvSpPr>
        <p:spPr>
          <a:xfrm>
            <a:off x="9892030" y="2473325"/>
            <a:ext cx="1713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1 or 100% means certain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7620"/>
            <a:ext cx="915162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Exit Card: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8530"/>
          </a:xfrm>
        </p:spPr>
        <p:txBody>
          <a:bodyPr/>
          <a:p>
            <a:r>
              <a:rPr lang="en-US" altLang="zh-CN"/>
              <a:t>Complete the “Theoretical and Experimental Probability” learning sheet!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240" y="226695"/>
            <a:ext cx="10515600" cy="789305"/>
          </a:xfrm>
        </p:spPr>
        <p:txBody>
          <a:bodyPr/>
          <a:p>
            <a:r>
              <a:rPr lang="en-US" altLang="zh-CN"/>
              <a:t>Advance organizer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5700"/>
            <a:ext cx="10515600" cy="5130165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Ø"/>
            </a:pPr>
            <a:r>
              <a:rPr lang="en-US" altLang="zh-CN"/>
              <a:t>Learning objectives:</a:t>
            </a:r>
            <a:endParaRPr lang="en-US" altLang="zh-CN"/>
          </a:p>
          <a:p>
            <a:pPr lvl="1"/>
            <a:r>
              <a:rPr lang="en-US" altLang="zh-CN"/>
              <a:t>Understand Independent and Dependent Events</a:t>
            </a:r>
            <a:endParaRPr lang="en-US" altLang="zh-CN"/>
          </a:p>
          <a:p>
            <a:pPr>
              <a:buFont typeface="Wingdings" panose="05000000000000000000" charset="0"/>
              <a:buChar char="Ø"/>
            </a:pPr>
            <a:r>
              <a:rPr lang="en-US" altLang="zh-CN"/>
              <a:t>Prior knowledge:</a:t>
            </a:r>
            <a:endParaRPr lang="en-US" altLang="zh-CN"/>
          </a:p>
          <a:p>
            <a:pPr lvl="1">
              <a:buFont typeface="Wingdings" panose="05000000000000000000" charset="0"/>
              <a:buChar char="Ø"/>
            </a:pPr>
            <a:r>
              <a:rPr lang="en-US" altLang="zh-CN"/>
              <a:t>Understand </a:t>
            </a:r>
            <a:r>
              <a:rPr lang="en-US" altLang="zh-CN">
                <a:sym typeface="+mn-ea"/>
              </a:rPr>
              <a:t>Theoretical and Experimental Probability</a:t>
            </a:r>
            <a:endParaRPr lang="en-US" altLang="zh-CN"/>
          </a:p>
          <a:p>
            <a:pPr lvl="0">
              <a:buFont typeface="Wingdings" panose="05000000000000000000" charset="0"/>
              <a:buChar char="Ø"/>
            </a:pPr>
            <a:r>
              <a:rPr lang="en-US" altLang="zh-CN"/>
              <a:t>Successful criteria:</a:t>
            </a:r>
            <a:endParaRPr lang="en-US" altLang="zh-CN"/>
          </a:p>
          <a:p>
            <a:pPr lvl="1"/>
            <a:r>
              <a:rPr lang="en-US" altLang="zh-CN"/>
              <a:t>Controlled Practice: Complete the Exit Card</a:t>
            </a:r>
            <a:endParaRPr lang="en-US" altLang="zh-CN"/>
          </a:p>
          <a:p>
            <a:pPr lvl="1"/>
            <a:r>
              <a:rPr lang="en-US" altLang="zh-CN"/>
              <a:t>Freer Practice: Complete questions to your interest</a:t>
            </a:r>
            <a:endParaRPr lang="en-US" altLang="zh-CN"/>
          </a:p>
          <a:p>
            <a:pPr>
              <a:buFont typeface="Wingdings" panose="05000000000000000000" charset="0"/>
              <a:buChar char="Ø"/>
            </a:pPr>
            <a:r>
              <a:rPr lang="en-US" altLang="zh-CN"/>
              <a:t>Learning activities: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1. Preview and Vocabulary Check (10 minutes): Quickly scan through the text and noting any unfamiliar terms.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2. Comprehend the Presentation (40 minutes):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3. Exit Card Completion (19 minutes):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4. Main Idea Summary and Reflection (1 minute): </a:t>
            </a:r>
            <a:endParaRPr lang="en-US" altLang="zh-CN"/>
          </a:p>
          <a:p>
            <a:pPr lvl="0"/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185" y="156845"/>
            <a:ext cx="2665730" cy="732790"/>
          </a:xfrm>
        </p:spPr>
        <p:txBody>
          <a:bodyPr>
            <a:normAutofit/>
          </a:bodyPr>
          <a:lstStyle/>
          <a:p>
            <a:r>
              <a:rPr lang="en-US" altLang="zh-CN"/>
              <a:t>Key terms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1030605"/>
            <a:ext cx="10073005" cy="5768340"/>
          </a:xfrm>
        </p:spPr>
        <p:txBody>
          <a:bodyPr>
            <a:normAutofit lnSpcReduction="10000"/>
          </a:bodyPr>
          <a:lstStyle/>
          <a:p>
            <a:r>
              <a:rPr lang="en-US" altLang="zh-CN" sz="2400"/>
              <a:t>Independent Events [独立事件]: Independent events are events whose outcomes do not affect each other. The occurrence or non-occurrence of one event does not change the probability of the other event occurring.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Dependent Events [依赖事件]: Dependent events are events where the outcome of one event affects the outcome of another. The occurrence of one event changes the probability of the other event occurring.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Exclusive [</a:t>
            </a:r>
            <a:r>
              <a:rPr lang="zh-CN" altLang="en-US" sz="2400"/>
              <a:t>排外</a:t>
            </a:r>
            <a:r>
              <a:rPr lang="en-US" altLang="zh-CN" sz="2400"/>
              <a:t>]: Not including; excepting.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/>
              <a:t>Mutual [</a:t>
            </a:r>
            <a:r>
              <a:rPr lang="zh-CN" altLang="en-US" sz="2400"/>
              <a:t>相互</a:t>
            </a:r>
            <a:r>
              <a:rPr lang="en-US" altLang="zh-CN" sz="2400"/>
              <a:t>]: Held in common by two or more parties.</a:t>
            </a:r>
            <a:br>
              <a:rPr lang="en-US" altLang="zh-CN" sz="2400"/>
            </a:br>
            <a:endParaRPr lang="en-US" altLang="zh-CN" sz="2400"/>
          </a:p>
          <a:p>
            <a:r>
              <a:rPr lang="en-US" altLang="zh-CN" sz="2400">
                <a:sym typeface="+mn-ea"/>
              </a:rPr>
              <a:t>Mutually Exclusive [</a:t>
            </a:r>
            <a:r>
              <a:rPr lang="zh-CN" altLang="en-US" sz="2400">
                <a:sym typeface="+mn-ea"/>
              </a:rPr>
              <a:t>相互排斥</a:t>
            </a:r>
            <a:r>
              <a:rPr lang="en-US" altLang="zh-CN" sz="2400">
                <a:sym typeface="+mn-ea"/>
              </a:rPr>
              <a:t>]: Unable to be both true at the same time</a:t>
            </a:r>
            <a:br>
              <a:rPr lang="en-US" altLang="zh-CN" sz="2400">
                <a:sym typeface="+mn-ea"/>
              </a:rPr>
            </a:b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Non Mutually Exclusive [</a:t>
            </a:r>
            <a:r>
              <a:rPr lang="zh-CN" altLang="en-US" sz="2400">
                <a:sym typeface="+mn-ea"/>
              </a:rPr>
              <a:t>相互不排斥</a:t>
            </a:r>
            <a:r>
              <a:rPr lang="en-US" altLang="zh-CN" sz="2400">
                <a:sym typeface="+mn-ea"/>
              </a:rPr>
              <a:t>]: Able to be both true at the same time</a:t>
            </a:r>
            <a:br>
              <a:rPr lang="en-US" altLang="zh-CN" sz="2400">
                <a:sym typeface="+mn-ea"/>
              </a:rPr>
            </a:br>
            <a:endParaRPr lang="en-US" altLang="zh-CN" sz="2400"/>
          </a:p>
          <a:p>
            <a:endParaRPr lang="zh-CN" altLang="en-US" sz="2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5550"/>
            <a:ext cx="12106275" cy="2821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4788535"/>
            <a:ext cx="11111865" cy="8496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6385" y="234950"/>
            <a:ext cx="3561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/>
              <a:t>“AND” Event</a:t>
            </a:r>
            <a:endParaRPr lang="en-US" altLang="zh-CN" sz="4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" y="4090035"/>
            <a:ext cx="8537575" cy="813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" y="5638165"/>
            <a:ext cx="8904605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765"/>
          </a:xfrm>
        </p:spPr>
        <p:txBody>
          <a:bodyPr/>
          <a:lstStyle/>
          <a:p>
            <a:r>
              <a:rPr lang="en-US" altLang="zh-CN"/>
              <a:t> “OR” Event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8685" y="1477645"/>
            <a:ext cx="10515600" cy="4351338"/>
          </a:xfrm>
        </p:spPr>
        <p:txBody>
          <a:bodyPr/>
          <a:lstStyle/>
          <a:p>
            <a:r>
              <a:rPr lang="en-US" altLang="zh-CN"/>
              <a:t>We add probabilities together</a:t>
            </a:r>
            <a:endParaRPr lang="en-US" altLang="zh-CN"/>
          </a:p>
        </p:txBody>
      </p:sp>
      <p:graphicFrame>
        <p:nvGraphicFramePr>
          <p:cNvPr id="6" name="对象 5"/>
          <p:cNvGraphicFramePr/>
          <p:nvPr/>
        </p:nvGraphicFramePr>
        <p:xfrm>
          <a:off x="908685" y="2207260"/>
          <a:ext cx="8836660" cy="343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" r:id="rId1" imgW="8829675" imgH="3429000" progId="Paint.Picture">
                  <p:embed/>
                </p:oleObj>
              </mc:Choice>
              <mc:Fallback>
                <p:oleObj name="" r:id="rId1" imgW="8829675" imgH="34290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8685" y="2207260"/>
                        <a:ext cx="8836660" cy="343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019810" y="5952490"/>
          <a:ext cx="2773680" cy="41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" r:id="rId3" imgW="2771775" imgH="409575" progId="Paint.Picture">
                  <p:embed/>
                </p:oleObj>
              </mc:Choice>
              <mc:Fallback>
                <p:oleObj name="" r:id="rId3" imgW="2771775" imgH="4095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9810" y="5952490"/>
                        <a:ext cx="2773680" cy="410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5140960" y="5828665"/>
          <a:ext cx="571944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" r:id="rId5" imgW="5715000" imgH="533400" progId="Paint.Picture">
                  <p:embed/>
                </p:oleObj>
              </mc:Choice>
              <mc:Fallback>
                <p:oleObj name="" r:id="rId5" imgW="5715000" imgH="5334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0960" y="5828665"/>
                        <a:ext cx="571944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左箭头 11"/>
          <p:cNvSpPr/>
          <p:nvPr/>
        </p:nvSpPr>
        <p:spPr>
          <a:xfrm>
            <a:off x="3884930" y="5952490"/>
            <a:ext cx="1256030" cy="4121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710" y="1403985"/>
            <a:ext cx="6304280" cy="6781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875" y="194310"/>
            <a:ext cx="10515600" cy="1033780"/>
          </a:xfrm>
        </p:spPr>
        <p:txBody>
          <a:bodyPr/>
          <a:lstStyle/>
          <a:p>
            <a:r>
              <a:rPr lang="en-US" altLang="zh-CN"/>
              <a:t>The Fundamental Counting Principle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875" y="1228090"/>
            <a:ext cx="10515600" cy="4949190"/>
          </a:xfrm>
        </p:spPr>
        <p:txBody>
          <a:bodyPr/>
          <a:lstStyle/>
          <a:p>
            <a:r>
              <a:rPr lang="en-US" altLang="zh-CN"/>
              <a:t>If one event can occur in 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 ways and a second can occur in </a:t>
            </a:r>
            <a:r>
              <a:rPr lang="en-US" altLang="zh-CN">
                <a:solidFill>
                  <a:srgbClr val="FF0000"/>
                </a:solidFill>
              </a:rPr>
              <a:t>n</a:t>
            </a:r>
            <a:r>
              <a:rPr lang="en-US" altLang="zh-CN"/>
              <a:t> ways, then the number of ways the two events can occur in sequences is </a:t>
            </a:r>
            <a:r>
              <a:rPr lang="en-US" altLang="zh-CN">
                <a:solidFill>
                  <a:srgbClr val="FF0000"/>
                </a:solidFill>
              </a:rPr>
              <a:t>m*n</a:t>
            </a:r>
            <a:r>
              <a:rPr lang="en-US" altLang="zh-CN"/>
              <a:t>. This rule can be extended to any number of events occuring in sequence.</a:t>
            </a:r>
            <a:endParaRPr lang="en-US" altLang="zh-CN"/>
          </a:p>
        </p:txBody>
      </p:sp>
      <p:graphicFrame>
        <p:nvGraphicFramePr>
          <p:cNvPr id="5" name="对象 4"/>
          <p:cNvGraphicFramePr/>
          <p:nvPr/>
        </p:nvGraphicFramePr>
        <p:xfrm>
          <a:off x="1094740" y="2927985"/>
          <a:ext cx="5050155" cy="3534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" r:id="rId1" imgW="7286625" imgH="5419725" progId="Paint.Picture">
                  <p:embed/>
                </p:oleObj>
              </mc:Choice>
              <mc:Fallback>
                <p:oleObj name="" r:id="rId1" imgW="7286625" imgH="54197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94740" y="2927985"/>
                        <a:ext cx="5050155" cy="3534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430" y="274320"/>
            <a:ext cx="10515600" cy="853440"/>
          </a:xfrm>
        </p:spPr>
        <p:txBody>
          <a:bodyPr/>
          <a:p>
            <a:r>
              <a:rPr lang="en-US" altLang="zh-CN"/>
              <a:t>Example: Either “or” event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3740" y="1127760"/>
            <a:ext cx="8675370" cy="54432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" y="67310"/>
            <a:ext cx="8964930" cy="67240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635"/>
            <a:ext cx="9142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" y="1415415"/>
            <a:ext cx="11998960" cy="49098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730" y="274320"/>
            <a:ext cx="11674475" cy="853440"/>
          </a:xfrm>
        </p:spPr>
        <p:txBody>
          <a:bodyPr/>
          <a:p>
            <a:r>
              <a:rPr lang="en-US" altLang="zh-CN" sz="3600"/>
              <a:t>Calculate probability for non-mutually exclusive events</a:t>
            </a:r>
            <a:endParaRPr lang="en-US" altLang="zh-CN" sz="3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725" y="151130"/>
            <a:ext cx="10515600" cy="965200"/>
          </a:xfrm>
        </p:spPr>
        <p:txBody>
          <a:bodyPr/>
          <a:p>
            <a:r>
              <a:rPr lang="en-US" altLang="zh-CN"/>
              <a:t>Example: N</a:t>
            </a:r>
            <a:r>
              <a:rPr lang="en-US" altLang="zh-CN">
                <a:sym typeface="+mn-ea"/>
              </a:rPr>
              <a:t>on-mutually exclusive events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6895" y="1116330"/>
            <a:ext cx="8376285" cy="52558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Non-Mutually exclusive events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910" y="1691005"/>
            <a:ext cx="7160260" cy="37306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1030" y="690245"/>
            <a:ext cx="9215120" cy="39535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435" y="196215"/>
            <a:ext cx="10515600" cy="1325563"/>
          </a:xfrm>
        </p:spPr>
        <p:txBody>
          <a:bodyPr/>
          <a:p>
            <a:r>
              <a:rPr lang="en-US" altLang="zh-CN"/>
              <a:t>Example: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900" y="1308735"/>
            <a:ext cx="10518775" cy="22580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0" y="93345"/>
            <a:ext cx="10515600" cy="853440"/>
          </a:xfrm>
        </p:spPr>
        <p:txBody>
          <a:bodyPr/>
          <a:lstStyle/>
          <a:p>
            <a:r>
              <a:rPr lang="en-US" altLang="zh-CN"/>
              <a:t>Mutually Exclusive Events</a:t>
            </a:r>
            <a:endParaRPr lang="en-US" altLang="zh-CN"/>
          </a:p>
        </p:txBody>
      </p:sp>
      <p:pic>
        <p:nvPicPr>
          <p:cNvPr id="6" name="图片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0" y="1117600"/>
            <a:ext cx="8735060" cy="5285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Answer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1. 0.533</a:t>
            </a:r>
            <a:endParaRPr lang="en-US" altLang="zh-CN"/>
          </a:p>
          <a:p>
            <a:r>
              <a:rPr lang="en-US" altLang="zh-CN"/>
              <a:t>2. 0.974</a:t>
            </a:r>
            <a:endParaRPr lang="en-US" altLang="zh-CN"/>
          </a:p>
          <a:p>
            <a:r>
              <a:rPr lang="en-US" altLang="zh-CN"/>
              <a:t>3. 0.533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3210" y="1743710"/>
            <a:ext cx="9136380" cy="907415"/>
          </a:xfrm>
        </p:spPr>
        <p:txBody>
          <a:bodyPr>
            <a:noAutofit/>
          </a:bodyPr>
          <a:p>
            <a:r>
              <a:rPr lang="zh-CN" altLang="en-US">
                <a:latin typeface="+mn-lt"/>
                <a:cs typeface="+mn-lt"/>
              </a:rPr>
              <a:t>"My fruit salad is a combination of apples, grapes and bananas" </a:t>
            </a:r>
            <a:endParaRPr lang="zh-CN" altLang="en-US">
              <a:latin typeface="+mn-lt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34400" y="1210945"/>
            <a:ext cx="2695575" cy="1804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100" y="3505200"/>
            <a:ext cx="3369310" cy="19075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6095" y="3505200"/>
            <a:ext cx="74853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Peter, Mike and Jason will go watch a movie together.</a:t>
            </a:r>
            <a:endParaRPr lang="en-US" altLang="zh-CN" sz="4400"/>
          </a:p>
        </p:txBody>
      </p:sp>
      <p:sp>
        <p:nvSpPr>
          <p:cNvPr id="7" name="文本框 6"/>
          <p:cNvSpPr txBox="1"/>
          <p:nvPr/>
        </p:nvSpPr>
        <p:spPr>
          <a:xfrm>
            <a:off x="359410" y="130175"/>
            <a:ext cx="95345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/>
              <a:t>Combination (</a:t>
            </a:r>
            <a:r>
              <a:rPr lang="en-US" altLang="zh-CN" sz="4800">
                <a:solidFill>
                  <a:srgbClr val="FF0000"/>
                </a:solidFill>
              </a:rPr>
              <a:t>Order doesn't matter</a:t>
            </a:r>
            <a:r>
              <a:rPr lang="en-US" altLang="zh-CN" sz="4800"/>
              <a:t>)</a:t>
            </a:r>
            <a:endParaRPr lang="en-US" altLang="zh-CN" sz="4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9860"/>
            <a:ext cx="10515600" cy="4351338"/>
          </a:xfrm>
        </p:spPr>
        <p:txBody>
          <a:bodyPr/>
          <a:lstStyle/>
          <a:p>
            <a:r>
              <a:rPr lang="en-US" altLang="zh-CN"/>
              <a:t>With the throw of two dice, what is the probability that the sum will be a prime number? Hint: (2, 3, 5, 7, 11)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2522855"/>
            <a:ext cx="3601085" cy="3601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3940" y="253365"/>
            <a:ext cx="327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Practice: </a:t>
            </a:r>
            <a:endParaRPr lang="en-US" altLang="zh-CN" sz="4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>
            <a:graphicFrameLocks noGrp="1" noChangeAspect="1"/>
          </p:cNvGraphicFramePr>
          <p:nvPr/>
        </p:nvGraphicFramePr>
        <p:xfrm>
          <a:off x="282575" y="215265"/>
          <a:ext cx="7037705" cy="6061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" r:id="rId1" imgW="3914775" imgH="3371850" progId="Paint.Picture">
                  <p:embed/>
                </p:oleObj>
              </mc:Choice>
              <mc:Fallback>
                <p:oleObj name="" r:id="rId1" imgW="3914775" imgH="3371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2575" y="215265"/>
                        <a:ext cx="7037705" cy="6061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Exit Card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Complete the Independent and Dependent learning sheet!</a:t>
            </a:r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240" y="226695"/>
            <a:ext cx="10515600" cy="789305"/>
          </a:xfrm>
        </p:spPr>
        <p:txBody>
          <a:bodyPr/>
          <a:p>
            <a:r>
              <a:rPr lang="en-US" altLang="zh-CN"/>
              <a:t>Advance organizer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5700"/>
            <a:ext cx="10515600" cy="5130165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Ø"/>
            </a:pPr>
            <a:r>
              <a:rPr lang="en-US" altLang="zh-CN"/>
              <a:t>Learning objectives:</a:t>
            </a:r>
            <a:endParaRPr lang="en-US" altLang="zh-CN"/>
          </a:p>
          <a:p>
            <a:pPr lvl="1">
              <a:buFont typeface="Wingdings" panose="05000000000000000000" charset="0"/>
              <a:buChar char="Ø"/>
            </a:pPr>
            <a:r>
              <a:rPr lang="en-US" altLang="zh-CN"/>
              <a:t>Understand Conditional Probability</a:t>
            </a:r>
            <a:endParaRPr lang="en-US" altLang="zh-CN"/>
          </a:p>
          <a:p>
            <a:pPr>
              <a:buFont typeface="Wingdings" panose="05000000000000000000" charset="0"/>
              <a:buChar char="Ø"/>
            </a:pPr>
            <a:r>
              <a:rPr lang="en-US" altLang="zh-CN"/>
              <a:t>Prior knowledge:</a:t>
            </a:r>
            <a:endParaRPr lang="en-US" altLang="zh-CN"/>
          </a:p>
          <a:p>
            <a:pPr lvl="1">
              <a:buFont typeface="Wingdings" panose="05000000000000000000" charset="0"/>
              <a:buChar char="Ø"/>
            </a:pPr>
            <a:r>
              <a:rPr lang="en-US" altLang="zh-CN"/>
              <a:t>Understand </a:t>
            </a:r>
            <a:r>
              <a:rPr lang="en-US" altLang="zh-CN">
                <a:sym typeface="+mn-ea"/>
              </a:rPr>
              <a:t>Independent and Dependent Events</a:t>
            </a:r>
            <a:endParaRPr lang="en-US" altLang="zh-CN"/>
          </a:p>
          <a:p>
            <a:pPr lvl="0">
              <a:buFont typeface="Wingdings" panose="05000000000000000000" charset="0"/>
              <a:buChar char="Ø"/>
            </a:pPr>
            <a:r>
              <a:rPr lang="en-US" altLang="zh-CN"/>
              <a:t>Successful criteria:</a:t>
            </a:r>
            <a:endParaRPr lang="en-US" altLang="zh-CN"/>
          </a:p>
          <a:p>
            <a:pPr lvl="1">
              <a:buFont typeface="Wingdings" panose="05000000000000000000" charset="0"/>
              <a:buChar char="Ø"/>
            </a:pPr>
            <a:r>
              <a:rPr lang="en-US" altLang="zh-CN"/>
              <a:t>Controlled Practice: Complete the Exit Card</a:t>
            </a:r>
            <a:endParaRPr lang="en-US" altLang="zh-CN"/>
          </a:p>
          <a:p>
            <a:pPr lvl="1">
              <a:buFont typeface="Wingdings" panose="05000000000000000000" charset="0"/>
              <a:buChar char="Ø"/>
            </a:pPr>
            <a:r>
              <a:rPr lang="en-US" altLang="zh-CN"/>
              <a:t>Freer Practice: Complete questions to your interest</a:t>
            </a:r>
            <a:endParaRPr lang="en-US" altLang="zh-CN"/>
          </a:p>
          <a:p>
            <a:pPr>
              <a:buFont typeface="Wingdings" panose="05000000000000000000" charset="0"/>
              <a:buChar char="Ø"/>
            </a:pPr>
            <a:r>
              <a:rPr lang="en-US" altLang="zh-CN"/>
              <a:t>Learning activities: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1. Preview and Vocabulary Check (10 minutes): Quickly scan through the text and noting any unfamiliar terms.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2. Comprehend the Presentation (40 minutes):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3. Exit Card Completion (19 minutes):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4. Main Idea Summary and Reflection (1 minute): </a:t>
            </a:r>
            <a:endParaRPr lang="en-US" altLang="zh-CN"/>
          </a:p>
          <a:p>
            <a:pPr lvl="0"/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245" y="264795"/>
            <a:ext cx="10515600" cy="806450"/>
          </a:xfrm>
        </p:spPr>
        <p:txBody>
          <a:bodyPr/>
          <a:p>
            <a:r>
              <a:rPr lang="en-US" altLang="zh-CN"/>
              <a:t>Key terms: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460" y="1225550"/>
            <a:ext cx="11677015" cy="5414645"/>
          </a:xfrm>
        </p:spPr>
        <p:txBody>
          <a:bodyPr>
            <a:noAutofit/>
          </a:bodyPr>
          <a:p>
            <a:r>
              <a:rPr lang="en-US" sz="2400">
                <a:sym typeface="+mn-ea"/>
              </a:rPr>
              <a:t>Conditional Probability[</a:t>
            </a:r>
            <a:r>
              <a:rPr sz="2400">
                <a:sym typeface="+mn-ea"/>
              </a:rPr>
              <a:t>条件概率</a:t>
            </a:r>
            <a:r>
              <a:rPr lang="en-US" sz="2400">
                <a:sym typeface="+mn-ea"/>
              </a:rPr>
              <a:t>]: </a:t>
            </a:r>
            <a:r>
              <a:rPr sz="2400">
                <a:sym typeface="+mn-ea"/>
              </a:rPr>
              <a:t>Conditional probability refers to the probability of an event occurring given that another event has already occurred. </a:t>
            </a:r>
            <a:endParaRPr sz="2400">
              <a:sym typeface="+mn-ea"/>
            </a:endParaRPr>
          </a:p>
          <a:p>
            <a:endParaRPr lang="en-US" altLang="zh-CN" sz="2400"/>
          </a:p>
          <a:p>
            <a:r>
              <a:rPr lang="en-US" altLang="zh-CN" sz="2400"/>
              <a:t>Contingency table [列联表]: A contingency table, also known as a cross-tabulation or cross-tab, is a type of table in a matrix format that displays the frequency distribution of the variables.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Tree Diagram [树状图]:  A tree diagram is a graphical representation used to display the outcomes of different decisions or events in a branching format. 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>
                <a:sym typeface="+mn-ea"/>
              </a:rPr>
              <a:t>P(B|A): The probability occuring of B given A happen first</a:t>
            </a:r>
            <a:endParaRPr lang="en-US" altLang="zh-CN" sz="2400"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P(A|B): The probability occuring of A given B happen first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290" y="266700"/>
            <a:ext cx="10515600" cy="1325563"/>
          </a:xfrm>
        </p:spPr>
        <p:txBody>
          <a:bodyPr/>
          <a:p>
            <a:r>
              <a:rPr lang="en-US" altLang="zh-CN"/>
              <a:t>Tree diagram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329565" y="1592580"/>
          <a:ext cx="10855960" cy="3309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7248525" imgH="2209800" progId="Paint.Picture">
                  <p:embed/>
                </p:oleObj>
              </mc:Choice>
              <mc:Fallback>
                <p:oleObj name="" r:id="rId2" imgW="7248525" imgH="22098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9565" y="1592580"/>
                        <a:ext cx="10855960" cy="3309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Tree Diagram - Toss a coin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725170" y="1536065"/>
          <a:ext cx="8428990" cy="486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371975" imgH="2524125" progId="Paint.Picture">
                  <p:embed/>
                </p:oleObj>
              </mc:Choice>
              <mc:Fallback>
                <p:oleObj name="" r:id="rId1" imgW="4371975" imgH="25241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5170" y="1536065"/>
                        <a:ext cx="8428990" cy="486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0" y="0"/>
          <a:ext cx="10209530" cy="685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058025" imgH="5162550" progId="Paint.Picture">
                  <p:embed/>
                </p:oleObj>
              </mc:Choice>
              <mc:Fallback>
                <p:oleObj name="" r:id="rId1" imgW="7058025" imgH="51625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0209530" cy="685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425" y="78105"/>
            <a:ext cx="7912735" cy="843915"/>
          </a:xfrm>
        </p:spPr>
        <p:txBody>
          <a:bodyPr>
            <a:normAutofit/>
          </a:bodyPr>
          <a:lstStyle/>
          <a:p>
            <a:r>
              <a:rPr lang="en-US" altLang="zh-CN"/>
              <a:t>Tree Diagram - Common Format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040" y="859790"/>
            <a:ext cx="8888095" cy="585597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9142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525" y="1765300"/>
            <a:ext cx="8571230" cy="788035"/>
          </a:xfrm>
        </p:spPr>
        <p:txBody>
          <a:bodyPr>
            <a:noAutofit/>
          </a:bodyPr>
          <a:p>
            <a:r>
              <a:rPr lang="en-US" altLang="zh-CN">
                <a:latin typeface="+mn-lt"/>
                <a:cs typeface="+mn-lt"/>
              </a:rPr>
              <a:t>“</a:t>
            </a:r>
            <a:r>
              <a:rPr lang="zh-CN" altLang="en-US">
                <a:latin typeface="+mn-lt"/>
                <a:cs typeface="+mn-lt"/>
              </a:rPr>
              <a:t>The </a:t>
            </a:r>
            <a:r>
              <a:rPr lang="en-US" altLang="zh-CN">
                <a:latin typeface="+mn-lt"/>
                <a:cs typeface="+mn-lt"/>
              </a:rPr>
              <a:t>Access Code</a:t>
            </a:r>
            <a:r>
              <a:rPr lang="zh-CN" altLang="en-US">
                <a:latin typeface="+mn-lt"/>
                <a:cs typeface="+mn-lt"/>
              </a:rPr>
              <a:t> to the safe is 472</a:t>
            </a:r>
            <a:r>
              <a:rPr lang="en-US" altLang="zh-CN">
                <a:latin typeface="+mn-lt"/>
                <a:cs typeface="+mn-lt"/>
              </a:rPr>
              <a:t>”</a:t>
            </a:r>
            <a:endParaRPr lang="en-US" altLang="zh-CN">
              <a:latin typeface="+mn-lt"/>
              <a:cs typeface="+mn-lt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1600" y="1214755"/>
            <a:ext cx="2971165" cy="2206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675" y="154305"/>
            <a:ext cx="84575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/>
              <a:t>Permutation </a:t>
            </a:r>
            <a:r>
              <a:rPr lang="en-US" altLang="zh-CN" sz="4800">
                <a:solidFill>
                  <a:srgbClr val="FF0000"/>
                </a:solidFill>
              </a:rPr>
              <a:t>(Order does matter)</a:t>
            </a:r>
            <a:endParaRPr lang="en-US" altLang="zh-CN" sz="4800">
              <a:solidFill>
                <a:srgbClr val="FF0000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5029835" y="4218305"/>
            <a:ext cx="3438525" cy="788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+mn-lt"/>
                <a:cs typeface="+mn-lt"/>
              </a:rPr>
              <a:t>“Seating Plan”</a:t>
            </a:r>
            <a:endParaRPr lang="en-US" altLang="zh-CN">
              <a:latin typeface="+mn-lt"/>
              <a:cs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3013075"/>
            <a:ext cx="4653915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375" y="241300"/>
            <a:ext cx="10515600" cy="1325563"/>
          </a:xfrm>
        </p:spPr>
        <p:txBody>
          <a:bodyPr/>
          <a:p>
            <a:r>
              <a:rPr lang="en-US" altLang="zh-CN"/>
              <a:t>Conditional probability: Formula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000" y="1567180"/>
            <a:ext cx="9763760" cy="44608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20320"/>
            <a:ext cx="9090660" cy="6817995"/>
          </a:xfrm>
          <a:prstGeom prst="rect">
            <a:avLst/>
          </a:prstGeom>
        </p:spPr>
      </p:pic>
      <p:graphicFrame>
        <p:nvGraphicFramePr>
          <p:cNvPr id="3" name="对象 2"/>
          <p:cNvGraphicFramePr/>
          <p:nvPr/>
        </p:nvGraphicFramePr>
        <p:xfrm>
          <a:off x="7787005" y="2556510"/>
          <a:ext cx="4248785" cy="100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7239000" imgH="1390650" progId="Paint.Picture">
                  <p:embed/>
                </p:oleObj>
              </mc:Choice>
              <mc:Fallback>
                <p:oleObj name="" r:id="rId2" imgW="7239000" imgH="13906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87005" y="2556510"/>
                        <a:ext cx="4248785" cy="100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255" y="59690"/>
            <a:ext cx="9109710" cy="67386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335" y="193675"/>
            <a:ext cx="10515600" cy="1080770"/>
          </a:xfrm>
        </p:spPr>
        <p:txBody>
          <a:bodyPr/>
          <a:p>
            <a:r>
              <a:rPr lang="en-US" altLang="zh-CN"/>
              <a:t>Independent vs. Dependent</a:t>
            </a:r>
            <a:endParaRPr lang="en-US" altLang="zh-CN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140335" y="1649730"/>
          <a:ext cx="11889105" cy="30702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18765"/>
                <a:gridCol w="4592955"/>
                <a:gridCol w="4477385"/>
              </a:tblGrid>
              <a:tr h="614045">
                <a:tc>
                  <a:txBody>
                    <a:bodyPr/>
                    <a:p>
                      <a:pPr>
                        <a:buNone/>
                      </a:pPr>
                      <a:endParaRPr lang="en-US" altLang="zh-CN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Microsoft YaHei" panose="020B0503020204020204" charset="-122"/>
                          <a:ea typeface="Microsoft YaHei" panose="020B0503020204020204" charset="-122"/>
                        </a:rPr>
                        <a:t>Independent</a:t>
                      </a:r>
                      <a:endParaRPr lang="en-US" altLang="zh-CN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Microsoft YaHei" panose="020B0503020204020204" charset="-122"/>
                          <a:ea typeface="Microsoft YaHei" panose="020B0503020204020204" charset="-122"/>
                        </a:rPr>
                        <a:t>Dependent</a:t>
                      </a:r>
                      <a:endParaRPr lang="en-US" altLang="zh-CN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</a:tr>
              <a:tr h="6140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Microsoft YaHei" panose="020B0503020204020204" charset="-122"/>
                          <a:ea typeface="Microsoft YaHei" panose="020B0503020204020204" charset="-122"/>
                        </a:rPr>
                        <a:t>P(A) and P(B)</a:t>
                      </a:r>
                      <a:endParaRPr lang="en-US" altLang="zh-CN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Microsoft YaHei" panose="020B0503020204020204" charset="-122"/>
                          <a:ea typeface="Microsoft YaHei" panose="020B0503020204020204" charset="-122"/>
                        </a:rPr>
                        <a:t>P(A⌒B) = P(A) x P(B)</a:t>
                      </a:r>
                      <a:endParaRPr lang="en-US" altLang="zh-CN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Microsoft YaHei" panose="020B0503020204020204" charset="-122"/>
                          <a:ea typeface="Microsoft YaHei" panose="020B0503020204020204" charset="-122"/>
                        </a:rPr>
                        <a:t>P(A</a:t>
                      </a:r>
                      <a:r>
                        <a:rPr lang="en-US" altLang="zh-CN" sz="2800"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⌒B) = P(A) x P(B|A)</a:t>
                      </a:r>
                      <a:endParaRPr lang="en-US" altLang="zh-CN" sz="2800"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61404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Microsoft YaHei" panose="020B0503020204020204" charset="-122"/>
                          <a:ea typeface="Microsoft YaHei" panose="020B0503020204020204" charset="-122"/>
                        </a:rPr>
                        <a:t>P(B|A) = P(B|A')</a:t>
                      </a:r>
                      <a:endParaRPr lang="en-US" altLang="zh-CN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P(B|A) ≠ P(B|A')</a:t>
                      </a:r>
                      <a:endParaRPr lang="en-US" altLang="zh-CN" sz="2800"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61404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</a:tr>
              <a:tr h="61404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86360" y="650240"/>
          <a:ext cx="7474585" cy="5991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124825" imgH="6181725" progId="Paint.Picture">
                  <p:embed/>
                </p:oleObj>
              </mc:Choice>
              <mc:Fallback>
                <p:oleObj name="" r:id="rId1" imgW="8124825" imgH="6181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360" y="650240"/>
                        <a:ext cx="7474585" cy="5991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6360" y="66675"/>
            <a:ext cx="15779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Example</a:t>
            </a:r>
            <a:endParaRPr lang="en-US" altLang="zh-CN" sz="2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99695" y="678180"/>
          <a:ext cx="7220585" cy="609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991350" imgH="6153150" progId="Paint.Picture">
                  <p:embed/>
                </p:oleObj>
              </mc:Choice>
              <mc:Fallback>
                <p:oleObj name="" r:id="rId1" imgW="6991350" imgH="6153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695" y="678180"/>
                        <a:ext cx="7220585" cy="6097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84150" y="78740"/>
            <a:ext cx="1498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Example:</a:t>
            </a:r>
            <a:endParaRPr lang="en-US" altLang="zh-CN" sz="2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909955"/>
          </a:xfrm>
        </p:spPr>
        <p:txBody>
          <a:bodyPr/>
          <a:p>
            <a:r>
              <a:rPr lang="en-US" altLang="zh-CN"/>
              <a:t>Exit Card: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38250"/>
            <a:ext cx="10515600" cy="4939030"/>
          </a:xfrm>
        </p:spPr>
        <p:txBody>
          <a:bodyPr/>
          <a:p>
            <a:r>
              <a:rPr lang="en-US" altLang="zh-CN"/>
              <a:t>Complete the Conditional Probability Learning Sheet!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605" y="295275"/>
            <a:ext cx="10515600" cy="1325563"/>
          </a:xfrm>
        </p:spPr>
        <p:txBody>
          <a:bodyPr/>
          <a:lstStyle/>
          <a:p>
            <a:r>
              <a:rPr lang="en-US" altLang="zh-CN"/>
              <a:t>Practice: Crack the code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605" y="1621155"/>
            <a:ext cx="437769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34255" y="1621155"/>
            <a:ext cx="7295515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The </a:t>
            </a:r>
            <a:r>
              <a:rPr lang="en-US" altLang="zh-CN" sz="2400">
                <a:solidFill>
                  <a:srgbClr val="FF0000"/>
                </a:solidFill>
              </a:rPr>
              <a:t>access code</a:t>
            </a:r>
            <a:r>
              <a:rPr lang="en-US" altLang="zh-CN" sz="2400"/>
              <a:t> for teacher's office consists of four digits. Each digit can be any number from </a:t>
            </a:r>
            <a:r>
              <a:rPr lang="en-US" altLang="zh-CN" sz="2400">
                <a:solidFill>
                  <a:srgbClr val="FF0000"/>
                </a:solidFill>
              </a:rPr>
              <a:t>0 through 9</a:t>
            </a:r>
            <a:r>
              <a:rPr lang="en-US" altLang="zh-CN" sz="2400"/>
              <a:t>.</a:t>
            </a:r>
            <a:endParaRPr lang="en-US" altLang="zh-CN" sz="2400"/>
          </a:p>
          <a:p>
            <a:endParaRPr lang="en-US" altLang="zh-CN" sz="2000"/>
          </a:p>
          <a:p>
            <a:r>
              <a:rPr lang="en-US" altLang="zh-CN" sz="2400" i="1" u="sng"/>
              <a:t>How many access codes are possible when</a:t>
            </a:r>
            <a:endParaRPr lang="en-US" altLang="zh-CN" sz="2400" i="1" u="sng"/>
          </a:p>
          <a:p>
            <a:endParaRPr lang="en-US" altLang="zh-CN" sz="2000"/>
          </a:p>
          <a:p>
            <a:r>
              <a:rPr lang="en-US" altLang="zh-CN" sz="2400"/>
              <a:t>1. each digit can be used only once and not repeated?</a:t>
            </a:r>
            <a:endParaRPr lang="en-US" altLang="zh-CN" sz="2400"/>
          </a:p>
          <a:p>
            <a:endParaRPr lang="en-US" altLang="zh-CN" sz="2000"/>
          </a:p>
          <a:p>
            <a:r>
              <a:rPr lang="en-US" altLang="zh-CN" sz="2400"/>
              <a:t>2. each digit can be repeated?</a:t>
            </a:r>
            <a:endParaRPr lang="en-US" altLang="zh-CN" sz="2400"/>
          </a:p>
          <a:p>
            <a:endParaRPr lang="en-US" altLang="zh-CN" sz="2000"/>
          </a:p>
          <a:p>
            <a:r>
              <a:rPr lang="en-US" altLang="zh-CN" sz="2400"/>
              <a:t>3. each digit can be repeated but the first digit cannot be 0 or 1?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图示 4"/>
          <p:cNvGraphicFramePr/>
          <p:nvPr/>
        </p:nvGraphicFramePr>
        <p:xfrm>
          <a:off x="1567180" y="706755"/>
          <a:ext cx="8261985" cy="277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085" y="3621405"/>
            <a:ext cx="2219325" cy="1647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950" y="3640455"/>
            <a:ext cx="3066415" cy="1628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89065" y="5429250"/>
            <a:ext cx="3031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Seating Plan</a:t>
            </a:r>
            <a:endParaRPr lang="en-US" altLang="zh-CN" sz="3200"/>
          </a:p>
          <a:p>
            <a:r>
              <a:rPr lang="en-US" altLang="zh-CN" sz="3200"/>
              <a:t>Only one Jason</a:t>
            </a:r>
            <a:endParaRPr lang="en-US" altLang="zh-CN" sz="3200"/>
          </a:p>
        </p:txBody>
      </p:sp>
      <p:sp>
        <p:nvSpPr>
          <p:cNvPr id="9" name="文本框 8"/>
          <p:cNvSpPr txBox="1"/>
          <p:nvPr/>
        </p:nvSpPr>
        <p:spPr>
          <a:xfrm>
            <a:off x="2418715" y="5429250"/>
            <a:ext cx="30111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Code for a safe</a:t>
            </a:r>
            <a:endParaRPr lang="en-US" altLang="zh-CN" sz="3200"/>
          </a:p>
          <a:p>
            <a:r>
              <a:rPr lang="en-US" altLang="zh-CN" sz="3200"/>
              <a:t>99999</a:t>
            </a:r>
            <a:endParaRPr lang="en-US" altLang="zh-CN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Factorials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4400"/>
              <a:t>5! = 5 x 4 x 3 x 2 x 1</a:t>
            </a:r>
            <a:endParaRPr lang="en-US" altLang="zh-CN" sz="4400"/>
          </a:p>
        </p:txBody>
      </p:sp>
      <p:graphicFrame>
        <p:nvGraphicFramePr>
          <p:cNvPr id="5" name="对象 4"/>
          <p:cNvGraphicFramePr/>
          <p:nvPr/>
        </p:nvGraphicFramePr>
        <p:xfrm>
          <a:off x="8480425" y="224790"/>
          <a:ext cx="3147695" cy="6408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2752725" imgH="5695950" progId="Paint.Picture">
                  <p:embed/>
                </p:oleObj>
              </mc:Choice>
              <mc:Fallback>
                <p:oleObj name="" r:id="rId1" imgW="2752725" imgH="56959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80425" y="224790"/>
                        <a:ext cx="3147695" cy="6408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REFSHAPE" val="533973220"/>
  <p:tag name="KSO_WM_UNIT_PLACING_PICTURE_USER_VIEWPORT" val="{&quot;height&quot;:3480,&quot;width&quot;:11415}"/>
</p:tagLst>
</file>

<file path=ppt/tags/tag4.xml><?xml version="1.0" encoding="utf-8"?>
<p:tagLst xmlns:p="http://schemas.openxmlformats.org/presentationml/2006/main">
  <p:tag name="commondata" val="eyJoZGlkIjoiMmNkNDdkZWRkOTE3NmVjODEwZTZhMzJkMGJiYjNhNj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7861</Words>
  <Application>WPS 演示</Application>
  <PresentationFormat>宽屏</PresentationFormat>
  <Paragraphs>426</Paragraphs>
  <Slides>66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28</vt:i4>
      </vt:variant>
      <vt:variant>
        <vt:lpstr>幻灯片标题</vt:lpstr>
      </vt:variant>
      <vt:variant>
        <vt:i4>66</vt:i4>
      </vt:variant>
    </vt:vector>
  </HeadingPairs>
  <TitlesOfParts>
    <vt:vector size="102" baseType="lpstr">
      <vt:lpstr>Arial</vt:lpstr>
      <vt:lpstr>SimSun</vt:lpstr>
      <vt:lpstr>Wingdings</vt:lpstr>
      <vt:lpstr>Wingdings</vt:lpstr>
      <vt:lpstr>Calibri</vt:lpstr>
      <vt:lpstr>Microsoft YaHei</vt:lpstr>
      <vt:lpstr>Arial Unicode MS</vt:lpstr>
      <vt:lpstr>WPS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Unit 7 Probability</vt:lpstr>
      <vt:lpstr>Advance organizer</vt:lpstr>
      <vt:lpstr>Key terms:</vt:lpstr>
      <vt:lpstr>The Fundamental Counting Principle</vt:lpstr>
      <vt:lpstr>"My fruit salad is a combination of apples, grapes and bananas" </vt:lpstr>
      <vt:lpstr>“The Access Code to the safe is 472”</vt:lpstr>
      <vt:lpstr>Practice: Crack the code</vt:lpstr>
      <vt:lpstr>PowerPoint 演示文稿</vt:lpstr>
      <vt:lpstr>Factorials</vt:lpstr>
      <vt:lpstr>Number of ways placing n different objects</vt:lpstr>
      <vt:lpstr>Number of ways placing n different objects</vt:lpstr>
      <vt:lpstr>PowerPoint 演示文稿</vt:lpstr>
      <vt:lpstr>Example</vt:lpstr>
      <vt:lpstr>Greet</vt:lpstr>
      <vt:lpstr>Example</vt:lpstr>
      <vt:lpstr>Example </vt:lpstr>
      <vt:lpstr>PowerPoint 演示文稿</vt:lpstr>
      <vt:lpstr>Permutation</vt:lpstr>
      <vt:lpstr>Combination</vt:lpstr>
      <vt:lpstr>Exit Card:</vt:lpstr>
      <vt:lpstr>Warm up activity!</vt:lpstr>
      <vt:lpstr>Advance organizer</vt:lpstr>
      <vt:lpstr>Key terms:</vt:lpstr>
      <vt:lpstr>Experimental probability (实验概率)</vt:lpstr>
      <vt:lpstr>PowerPoint 演示文稿</vt:lpstr>
      <vt:lpstr>PowerPoint 演示文稿</vt:lpstr>
      <vt:lpstr>Example: What is the probability of rolling a 2 in a die</vt:lpstr>
      <vt:lpstr>Example: What is the probability of roll an even number?</vt:lpstr>
      <vt:lpstr>Discussion: </vt:lpstr>
      <vt:lpstr>PowerPoint 演示文稿</vt:lpstr>
      <vt:lpstr>PowerPoint 演示文稿</vt:lpstr>
      <vt:lpstr>PowerPoint 演示文稿</vt:lpstr>
      <vt:lpstr>Probabilities of 0 and 1</vt:lpstr>
      <vt:lpstr>PowerPoint 演示文稿</vt:lpstr>
      <vt:lpstr>Exit Card:</vt:lpstr>
      <vt:lpstr>Advance organizer</vt:lpstr>
      <vt:lpstr>Key terms</vt:lpstr>
      <vt:lpstr>PowerPoint 演示文稿</vt:lpstr>
      <vt:lpstr> “OR” Event</vt:lpstr>
      <vt:lpstr>Example: Either “or” event</vt:lpstr>
      <vt:lpstr>PowerPoint 演示文稿</vt:lpstr>
      <vt:lpstr>PowerPoint 演示文稿</vt:lpstr>
      <vt:lpstr>Calculate probability for non-mutually exclusive events</vt:lpstr>
      <vt:lpstr>Example: Non-mutually exclusive events</vt:lpstr>
      <vt:lpstr>Non-Mutually exclusive events</vt:lpstr>
      <vt:lpstr>PowerPoint 演示文稿</vt:lpstr>
      <vt:lpstr>Example:</vt:lpstr>
      <vt:lpstr>Mutually Exclusive Events</vt:lpstr>
      <vt:lpstr>Answer</vt:lpstr>
      <vt:lpstr>PowerPoint 演示文稿</vt:lpstr>
      <vt:lpstr>PowerPoint 演示文稿</vt:lpstr>
      <vt:lpstr>Exit Card</vt:lpstr>
      <vt:lpstr>Advance organizer</vt:lpstr>
      <vt:lpstr>PowerPoint 演示文稿</vt:lpstr>
      <vt:lpstr>Tree diagram</vt:lpstr>
      <vt:lpstr>Tree Diagram - Toss a coin</vt:lpstr>
      <vt:lpstr>PowerPoint 演示文稿</vt:lpstr>
      <vt:lpstr>Tree Diagram - Common Format</vt:lpstr>
      <vt:lpstr>PowerPoint 演示文稿</vt:lpstr>
      <vt:lpstr>Conditional probability: Formula</vt:lpstr>
      <vt:lpstr>PowerPoint 演示文稿</vt:lpstr>
      <vt:lpstr>PowerPoint 演示文稿</vt:lpstr>
      <vt:lpstr>Independent vs. Dependent</vt:lpstr>
      <vt:lpstr>PowerPoint 演示文稿</vt:lpstr>
      <vt:lpstr>PowerPoint 演示文稿</vt:lpstr>
      <vt:lpstr>Exit Card: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woo</dc:creator>
  <cp:lastModifiedBy>Mr Woo ^_^</cp:lastModifiedBy>
  <cp:revision>26</cp:revision>
  <dcterms:created xsi:type="dcterms:W3CDTF">2023-08-09T12:44:00Z</dcterms:created>
  <dcterms:modified xsi:type="dcterms:W3CDTF">2024-05-23T03:22:03Z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